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301" r:id="rId13"/>
    <p:sldId id="286" r:id="rId14"/>
    <p:sldId id="280" r:id="rId15"/>
    <p:sldId id="289" r:id="rId16"/>
    <p:sldId id="281" r:id="rId17"/>
    <p:sldId id="282" r:id="rId18"/>
    <p:sldId id="283" r:id="rId19"/>
    <p:sldId id="284" r:id="rId20"/>
    <p:sldId id="274" r:id="rId21"/>
    <p:sldId id="257" r:id="rId22"/>
    <p:sldId id="259" r:id="rId23"/>
    <p:sldId id="260" r:id="rId24"/>
    <p:sldId id="261" r:id="rId25"/>
    <p:sldId id="262" r:id="rId26"/>
    <p:sldId id="263" r:id="rId27"/>
    <p:sldId id="275" r:id="rId28"/>
    <p:sldId id="287" r:id="rId29"/>
    <p:sldId id="288" r:id="rId30"/>
    <p:sldId id="276" r:id="rId31"/>
    <p:sldId id="278" r:id="rId32"/>
    <p:sldId id="290" r:id="rId33"/>
    <p:sldId id="291" r:id="rId34"/>
    <p:sldId id="258" r:id="rId35"/>
    <p:sldId id="277" r:id="rId36"/>
    <p:sldId id="306" r:id="rId37"/>
    <p:sldId id="307" r:id="rId38"/>
    <p:sldId id="309" r:id="rId39"/>
    <p:sldId id="308" r:id="rId40"/>
    <p:sldId id="310" r:id="rId41"/>
    <p:sldId id="311" r:id="rId42"/>
    <p:sldId id="292" r:id="rId43"/>
    <p:sldId id="312" r:id="rId44"/>
    <p:sldId id="293" r:id="rId45"/>
    <p:sldId id="294" r:id="rId46"/>
    <p:sldId id="299" r:id="rId47"/>
    <p:sldId id="304" r:id="rId48"/>
    <p:sldId id="302" r:id="rId49"/>
    <p:sldId id="303" r:id="rId50"/>
    <p:sldId id="298" r:id="rId51"/>
    <p:sldId id="300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&#50724;&#51221;&#44540;\&#51473;&#44397;&#44221;&#51228;\&#44397;&#48324;%20&#51473;&#44397;&#49688;&#52636;%20&#54788;&#5488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724;&#51221;&#44540;\&#51473;&#44397;&#44221;&#51228;\&#44397;&#48324;%20&#51473;&#44397;&#49688;&#52636;%20&#54788;&#54889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user\AppData\Local\Temp\Temp1_INTLFXM_xls_2.zip\INTLFXM_xls_2\data\EXJPUS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&#50724;&#51221;&#44540;\&#54872;&#50984;\&#48120;&#44397;&#44552;&#47532;%20&#50644;%20&#50948;&#50504;%20&#54872;&#50984;201001-201507(m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724;&#51221;&#44540;\&#49888;&#55141;&#49884;&#51109;&#44397;3\&#44552;&#50997;&#49688;&#51648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724;&#51221;&#44540;\&#49888;&#55141;&#49884;&#51109;&#44397;3\&#44552;&#50997;&#49688;&#51648;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&#50724;&#51221;&#44540;\&#49888;&#55141;&#44397;&#44552;&#50997;&#48520;&#50504;\&#49888;&#55141;&#44397;&#44552;&#50997;&#49884;&#51109;&#48520;&#50504;2\&#49888;&#55141;&#44397;%20&#50808;&#54872;&#48372;&#50976;%20&#50808;&#52292;%20&#44221;&#49345;&#49688;&#51648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724;&#51221;&#44540;\&#54872;&#50984;\&#50896;&#45804;&#47084;%20&#50896;&#50644;%202015%20&#54872;&#50984;%20&#51204;&#47581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724;&#51221;&#44540;\&#54872;&#50984;\&#50896;&#45804;&#47084;%20&#50896;&#50644;%202015%20&#54872;&#50984;%20&#51204;&#47581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h%20Junggun%20since%20200903\korea\&#51068;&#48376;%20&#54620;&#44397;%20&#51473;&#44397;%2020&#45380;%20&#49884;&#52264;&#4944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50724;&#51221;&#44540;\trade\&#49688;&#52636;&#51613;&#44032;&#50984;(a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Oh%20Junggun%20since%20200903\exchange%20rate\&#50896;%20&#50644;%20&#50948;&#50504;%20&#54872;&#50984;%20&#44221;&#49345;&#49688;&#51648;%20(m)%201990-20120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724;&#51221;&#44540;\&#51473;&#44397;&#44221;&#51228;\&#51473;&#44397;%20&#44397;&#48324;&#49688;&#51077;%20&#44397;&#48324;&#45824;&#51473;&#44397;%20&#49688;&#52636;(1980-2014)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&#50724;&#51221;&#44540;\&#51473;&#44397;&#44221;&#51228;\&#51473;&#44397;%20&#44397;&#48324;&#49688;&#51077;%20&#44397;&#48324;&#45824;&#51473;&#44397;%20&#49688;&#52636;(1980-2014)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&#50724;&#51221;&#44540;\&#51473;&#44397;&#44221;&#51228;\&#44397;&#48324;%20&#51473;&#44397;&#49688;&#52636;%20&#54788;&#548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ko-KR" altLang="en-US" sz="1600" b="0"/>
              <a:t>성장률</a:t>
            </a:r>
            <a:r>
              <a:rPr lang="en-US" altLang="ko-KR" sz="1600" b="0"/>
              <a:t>(%)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성장률(%)</c:v>
                </c:pt>
              </c:strCache>
            </c:strRef>
          </c:tx>
          <c:marker>
            <c:symbol val="none"/>
          </c:marker>
          <c:cat>
            <c:numRef>
              <c:f>Sheet1!$B$1:$AK$1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7.91</c:v>
                </c:pt>
                <c:pt idx="1">
                  <c:v>5.2</c:v>
                </c:pt>
                <c:pt idx="2">
                  <c:v>9.1</c:v>
                </c:pt>
                <c:pt idx="3">
                  <c:v>10.9</c:v>
                </c:pt>
                <c:pt idx="4">
                  <c:v>15.2</c:v>
                </c:pt>
                <c:pt idx="5">
                  <c:v>13.5</c:v>
                </c:pt>
                <c:pt idx="6">
                  <c:v>8.8000000000000007</c:v>
                </c:pt>
                <c:pt idx="7">
                  <c:v>11.6</c:v>
                </c:pt>
                <c:pt idx="8">
                  <c:v>11.3</c:v>
                </c:pt>
                <c:pt idx="9">
                  <c:v>4.0999999999999996</c:v>
                </c:pt>
                <c:pt idx="10">
                  <c:v>3.8</c:v>
                </c:pt>
                <c:pt idx="11">
                  <c:v>9.2000000000000011</c:v>
                </c:pt>
                <c:pt idx="12">
                  <c:v>14.2</c:v>
                </c:pt>
                <c:pt idx="13">
                  <c:v>14</c:v>
                </c:pt>
                <c:pt idx="14">
                  <c:v>13.1</c:v>
                </c:pt>
                <c:pt idx="15">
                  <c:v>10.933</c:v>
                </c:pt>
                <c:pt idx="16">
                  <c:v>10</c:v>
                </c:pt>
                <c:pt idx="17">
                  <c:v>9.3000000000000007</c:v>
                </c:pt>
                <c:pt idx="18">
                  <c:v>7.8</c:v>
                </c:pt>
                <c:pt idx="19">
                  <c:v>7.6</c:v>
                </c:pt>
                <c:pt idx="20">
                  <c:v>8.4</c:v>
                </c:pt>
                <c:pt idx="21">
                  <c:v>8.3000000000000007</c:v>
                </c:pt>
                <c:pt idx="22">
                  <c:v>9.1</c:v>
                </c:pt>
                <c:pt idx="23">
                  <c:v>10.01</c:v>
                </c:pt>
                <c:pt idx="24">
                  <c:v>10.1</c:v>
                </c:pt>
                <c:pt idx="25">
                  <c:v>11.3</c:v>
                </c:pt>
                <c:pt idx="26">
                  <c:v>12.677</c:v>
                </c:pt>
                <c:pt idx="27">
                  <c:v>14.2</c:v>
                </c:pt>
                <c:pt idx="28">
                  <c:v>9.6349999999999998</c:v>
                </c:pt>
                <c:pt idx="29">
                  <c:v>9.2139999999999986</c:v>
                </c:pt>
                <c:pt idx="30">
                  <c:v>10.41</c:v>
                </c:pt>
                <c:pt idx="31">
                  <c:v>9.3000000000000007</c:v>
                </c:pt>
                <c:pt idx="32">
                  <c:v>7.7629999999999955</c:v>
                </c:pt>
                <c:pt idx="33">
                  <c:v>7.7510000000000003</c:v>
                </c:pt>
                <c:pt idx="34">
                  <c:v>7.3639999999999946</c:v>
                </c:pt>
                <c:pt idx="35">
                  <c:v>6.7619999999999996</c:v>
                </c:pt>
              </c:numCache>
            </c:numRef>
          </c:val>
        </c:ser>
        <c:marker val="1"/>
        <c:axId val="115566464"/>
        <c:axId val="115568000"/>
      </c:lineChart>
      <c:catAx>
        <c:axId val="115566464"/>
        <c:scaling>
          <c:orientation val="minMax"/>
        </c:scaling>
        <c:axPos val="b"/>
        <c:numFmt formatCode="General" sourceLinked="1"/>
        <c:tickLblPos val="nextTo"/>
        <c:crossAx val="115568000"/>
        <c:crosses val="autoZero"/>
        <c:auto val="1"/>
        <c:lblAlgn val="ctr"/>
        <c:lblOffset val="100"/>
      </c:catAx>
      <c:valAx>
        <c:axId val="115568000"/>
        <c:scaling>
          <c:orientation val="minMax"/>
        </c:scaling>
        <c:axPos val="l"/>
        <c:majorGridlines/>
        <c:numFmt formatCode="General" sourceLinked="1"/>
        <c:tickLblPos val="nextTo"/>
        <c:crossAx val="11556646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 sz="1600" b="0"/>
              <a:t>국별 수출의 </a:t>
            </a:r>
            <a:r>
              <a:rPr lang="en-US" altLang="en-US" sz="1600" b="0"/>
              <a:t>GDP </a:t>
            </a:r>
            <a:r>
              <a:rPr lang="ko-KR" altLang="en-US" sz="1600" b="0"/>
              <a:t>비중</a:t>
            </a:r>
            <a:r>
              <a:rPr lang="en-US" altLang="ko-KR" sz="1600" b="0"/>
              <a:t>(%)</a:t>
            </a:r>
            <a:endParaRPr lang="ko-KR" altLang="en-US" sz="1600" b="0"/>
          </a:p>
        </c:rich>
      </c:tx>
      <c:layout/>
      <c:spPr>
        <a:solidFill>
          <a:srgbClr val="FFFF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Sheet1!$Q$21</c:f>
              <c:strCache>
                <c:ptCount val="1"/>
                <c:pt idx="0">
                  <c:v>국별 수출의 GDP 비중(%)</c:v>
                </c:pt>
              </c:strCache>
            </c:strRef>
          </c:tx>
          <c:cat>
            <c:strRef>
              <c:f>Sheet1!$P$22:$P$38</c:f>
              <c:strCache>
                <c:ptCount val="17"/>
                <c:pt idx="0">
                  <c:v>Singapore</c:v>
                </c:pt>
                <c:pt idx="1">
                  <c:v>Vietnam</c:v>
                </c:pt>
                <c:pt idx="2">
                  <c:v>Oman</c:v>
                </c:pt>
                <c:pt idx="3">
                  <c:v>Thailand</c:v>
                </c:pt>
                <c:pt idx="4">
                  <c:v>Malaysia</c:v>
                </c:pt>
                <c:pt idx="5">
                  <c:v>Iraq</c:v>
                </c:pt>
                <c:pt idx="6">
                  <c:v>Korea</c:v>
                </c:pt>
                <c:pt idx="7">
                  <c:v>Saudi Arabia</c:v>
                </c:pt>
                <c:pt idx="8">
                  <c:v>Chile</c:v>
                </c:pt>
                <c:pt idx="9">
                  <c:v>South Africa</c:v>
                </c:pt>
                <c:pt idx="10">
                  <c:v>Philippines</c:v>
                </c:pt>
                <c:pt idx="11">
                  <c:v>Iran</c:v>
                </c:pt>
                <c:pt idx="12">
                  <c:v>Indonesia</c:v>
                </c:pt>
                <c:pt idx="13">
                  <c:v>Australia</c:v>
                </c:pt>
                <c:pt idx="14">
                  <c:v>Japan</c:v>
                </c:pt>
                <c:pt idx="15">
                  <c:v>Brazil</c:v>
                </c:pt>
                <c:pt idx="16">
                  <c:v>Myanmar</c:v>
                </c:pt>
              </c:strCache>
            </c:strRef>
          </c:cat>
          <c:val>
            <c:numRef>
              <c:f>Sheet1!$Q$22:$Q$38</c:f>
              <c:numCache>
                <c:formatCode>General</c:formatCode>
                <c:ptCount val="17"/>
                <c:pt idx="0">
                  <c:v>189.2</c:v>
                </c:pt>
                <c:pt idx="1">
                  <c:v>79.400000000000006</c:v>
                </c:pt>
                <c:pt idx="2">
                  <c:v>75.900000000000006</c:v>
                </c:pt>
                <c:pt idx="3">
                  <c:v>75</c:v>
                </c:pt>
                <c:pt idx="4">
                  <c:v>73.8</c:v>
                </c:pt>
                <c:pt idx="5">
                  <c:v>52.7</c:v>
                </c:pt>
                <c:pt idx="6">
                  <c:v>50.6</c:v>
                </c:pt>
                <c:pt idx="7">
                  <c:v>48.3</c:v>
                </c:pt>
                <c:pt idx="8">
                  <c:v>33.800000000000004</c:v>
                </c:pt>
                <c:pt idx="9">
                  <c:v>31.1</c:v>
                </c:pt>
                <c:pt idx="10">
                  <c:v>29.1</c:v>
                </c:pt>
                <c:pt idx="11">
                  <c:v>27.6</c:v>
                </c:pt>
                <c:pt idx="12">
                  <c:v>23.1</c:v>
                </c:pt>
                <c:pt idx="13">
                  <c:v>20.5</c:v>
                </c:pt>
                <c:pt idx="14">
                  <c:v>16.2</c:v>
                </c:pt>
                <c:pt idx="15">
                  <c:v>12.6</c:v>
                </c:pt>
                <c:pt idx="16">
                  <c:v>0.1800000000000001</c:v>
                </c:pt>
              </c:numCache>
            </c:numRef>
          </c:val>
        </c:ser>
        <c:axId val="104680832"/>
        <c:axId val="106534016"/>
      </c:barChart>
      <c:catAx>
        <c:axId val="104680832"/>
        <c:scaling>
          <c:orientation val="minMax"/>
        </c:scaling>
        <c:axPos val="b"/>
        <c:tickLblPos val="nextTo"/>
        <c:crossAx val="106534016"/>
        <c:crosses val="autoZero"/>
        <c:auto val="1"/>
        <c:lblAlgn val="ctr"/>
        <c:lblOffset val="100"/>
      </c:catAx>
      <c:valAx>
        <c:axId val="106534016"/>
        <c:scaling>
          <c:orientation val="minMax"/>
        </c:scaling>
        <c:axPos val="l"/>
        <c:majorGridlines/>
        <c:numFmt formatCode="General" sourceLinked="1"/>
        <c:tickLblPos val="nextTo"/>
        <c:crossAx val="104680832"/>
        <c:crosses val="autoZero"/>
        <c:crossBetween val="between"/>
      </c:valAx>
    </c:plotArea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 sz="1600" b="0" dirty="0" err="1" smtClean="0"/>
              <a:t>국별</a:t>
            </a:r>
            <a:r>
              <a:rPr lang="ko-KR" altLang="en-US" sz="1600" b="0" dirty="0" smtClean="0"/>
              <a:t> </a:t>
            </a:r>
            <a:r>
              <a:rPr lang="ko-KR" altLang="en-US" sz="1600" b="0" dirty="0" err="1" smtClean="0"/>
              <a:t>중국리스크</a:t>
            </a:r>
            <a:r>
              <a:rPr lang="ko-KR" altLang="en-US" sz="1600" b="0" dirty="0" smtClean="0"/>
              <a:t> 노출도</a:t>
            </a:r>
            <a:r>
              <a:rPr lang="en-US" altLang="ko-KR" sz="1600" b="0" dirty="0"/>
              <a:t>(%)</a:t>
            </a:r>
            <a:endParaRPr lang="ko-KR" altLang="en-US" sz="1600" b="0" dirty="0"/>
          </a:p>
        </c:rich>
      </c:tx>
      <c:layout/>
      <c:spPr>
        <a:solidFill>
          <a:srgbClr val="FFFF00"/>
        </a:solidFill>
      </c:spPr>
    </c:title>
    <c:plotArea>
      <c:layout>
        <c:manualLayout>
          <c:layoutTarget val="inner"/>
          <c:xMode val="edge"/>
          <c:yMode val="edge"/>
          <c:x val="8.697564766363057E-2"/>
          <c:y val="0.10155081975018648"/>
          <c:w val="0.87576324153277962"/>
          <c:h val="0.69400761026552671"/>
        </c:manualLayout>
      </c:layout>
      <c:barChart>
        <c:barDir val="col"/>
        <c:grouping val="clustered"/>
        <c:ser>
          <c:idx val="0"/>
          <c:order val="0"/>
          <c:tx>
            <c:strRef>
              <c:f>Sheet1!$V$1</c:f>
              <c:strCache>
                <c:ptCount val="1"/>
                <c:pt idx="0">
                  <c:v>중국리스크노출도(%)</c:v>
                </c:pt>
              </c:strCache>
            </c:strRef>
          </c:tx>
          <c:cat>
            <c:strRef>
              <c:f>Sheet1!$U$2:$U$18</c:f>
              <c:strCache>
                <c:ptCount val="17"/>
                <c:pt idx="0">
                  <c:v>Oman</c:v>
                </c:pt>
                <c:pt idx="1">
                  <c:v>Singapore</c:v>
                </c:pt>
                <c:pt idx="2">
                  <c:v>Korea</c:v>
                </c:pt>
                <c:pt idx="3">
                  <c:v>Iraq</c:v>
                </c:pt>
                <c:pt idx="4">
                  <c:v>Malaysia</c:v>
                </c:pt>
                <c:pt idx="5">
                  <c:v>Chile</c:v>
                </c:pt>
                <c:pt idx="6">
                  <c:v>Thailand</c:v>
                </c:pt>
                <c:pt idx="7">
                  <c:v>Vietnam</c:v>
                </c:pt>
                <c:pt idx="8">
                  <c:v>Iran</c:v>
                </c:pt>
                <c:pt idx="9">
                  <c:v>Australia</c:v>
                </c:pt>
                <c:pt idx="10">
                  <c:v>Saudi Arabia</c:v>
                </c:pt>
                <c:pt idx="11">
                  <c:v>Philippines</c:v>
                </c:pt>
                <c:pt idx="12">
                  <c:v>Japan</c:v>
                </c:pt>
                <c:pt idx="13">
                  <c:v>South Africa</c:v>
                </c:pt>
                <c:pt idx="14">
                  <c:v>Indonesia</c:v>
                </c:pt>
                <c:pt idx="15">
                  <c:v>Brazil</c:v>
                </c:pt>
                <c:pt idx="16">
                  <c:v>Myanmar</c:v>
                </c:pt>
              </c:strCache>
            </c:strRef>
          </c:cat>
          <c:val>
            <c:numRef>
              <c:f>Sheet1!$V$2:$V$18</c:f>
              <c:numCache>
                <c:formatCode>0.0_ </c:formatCode>
                <c:ptCount val="17"/>
                <c:pt idx="0">
                  <c:v>31.119000000000014</c:v>
                </c:pt>
                <c:pt idx="1">
                  <c:v>23.839199999999988</c:v>
                </c:pt>
                <c:pt idx="2">
                  <c:v>12.852400000000012</c:v>
                </c:pt>
                <c:pt idx="3">
                  <c:v>11.172400000000007</c:v>
                </c:pt>
                <c:pt idx="4">
                  <c:v>8.8560000000000105</c:v>
                </c:pt>
                <c:pt idx="5">
                  <c:v>8.3486000000000011</c:v>
                </c:pt>
                <c:pt idx="6">
                  <c:v>8.25</c:v>
                </c:pt>
                <c:pt idx="7">
                  <c:v>7.94</c:v>
                </c:pt>
                <c:pt idx="8">
                  <c:v>7.7556000000000003</c:v>
                </c:pt>
                <c:pt idx="9">
                  <c:v>6.8880000000000008</c:v>
                </c:pt>
                <c:pt idx="10">
                  <c:v>6.2307000000000023</c:v>
                </c:pt>
                <c:pt idx="11">
                  <c:v>3.7829999999999999</c:v>
                </c:pt>
                <c:pt idx="12">
                  <c:v>2.9645999999999999</c:v>
                </c:pt>
                <c:pt idx="13">
                  <c:v>2.9544999999999981</c:v>
                </c:pt>
                <c:pt idx="14">
                  <c:v>2.3099999999999987</c:v>
                </c:pt>
                <c:pt idx="15">
                  <c:v>2.2680000000000002</c:v>
                </c:pt>
                <c:pt idx="16">
                  <c:v>0.11303999999999995</c:v>
                </c:pt>
              </c:numCache>
            </c:numRef>
          </c:val>
        </c:ser>
        <c:axId val="106542208"/>
        <c:axId val="106551552"/>
      </c:barChart>
      <c:catAx>
        <c:axId val="106542208"/>
        <c:scaling>
          <c:orientation val="minMax"/>
        </c:scaling>
        <c:axPos val="b"/>
        <c:tickLblPos val="nextTo"/>
        <c:crossAx val="106551552"/>
        <c:crosses val="autoZero"/>
        <c:auto val="1"/>
        <c:lblAlgn val="ctr"/>
        <c:lblOffset val="100"/>
      </c:catAx>
      <c:valAx>
        <c:axId val="106551552"/>
        <c:scaling>
          <c:orientation val="minMax"/>
        </c:scaling>
        <c:axPos val="l"/>
        <c:majorGridlines/>
        <c:numFmt formatCode="0.0_ " sourceLinked="1"/>
        <c:tickLblPos val="nextTo"/>
        <c:crossAx val="10654220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9591403566515639"/>
          <c:y val="0.12803365332758063"/>
          <c:w val="0.67325839527068465"/>
          <c:h val="0.60743385869588706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[EXJPUS.xls]Sheet1!$F$2:$F$42</c:f>
              <c:numCache>
                <c:formatCode>yyyy\-mm\-dd</c:formatCode>
                <c:ptCount val="41"/>
                <c:pt idx="0">
                  <c:v>34790</c:v>
                </c:pt>
                <c:pt idx="1">
                  <c:v>34820</c:v>
                </c:pt>
                <c:pt idx="2">
                  <c:v>34851</c:v>
                </c:pt>
                <c:pt idx="3">
                  <c:v>34881</c:v>
                </c:pt>
                <c:pt idx="4">
                  <c:v>34912</c:v>
                </c:pt>
                <c:pt idx="5">
                  <c:v>34943</c:v>
                </c:pt>
                <c:pt idx="6">
                  <c:v>34973</c:v>
                </c:pt>
                <c:pt idx="7">
                  <c:v>35004</c:v>
                </c:pt>
                <c:pt idx="8">
                  <c:v>35034</c:v>
                </c:pt>
                <c:pt idx="9">
                  <c:v>35065</c:v>
                </c:pt>
                <c:pt idx="10">
                  <c:v>35096</c:v>
                </c:pt>
                <c:pt idx="11">
                  <c:v>35125</c:v>
                </c:pt>
                <c:pt idx="12">
                  <c:v>35156</c:v>
                </c:pt>
                <c:pt idx="13">
                  <c:v>35186</c:v>
                </c:pt>
                <c:pt idx="14">
                  <c:v>35217</c:v>
                </c:pt>
                <c:pt idx="15">
                  <c:v>35247</c:v>
                </c:pt>
                <c:pt idx="16">
                  <c:v>35278</c:v>
                </c:pt>
                <c:pt idx="17">
                  <c:v>35309</c:v>
                </c:pt>
                <c:pt idx="18">
                  <c:v>35339</c:v>
                </c:pt>
                <c:pt idx="19">
                  <c:v>35370</c:v>
                </c:pt>
                <c:pt idx="20">
                  <c:v>35400</c:v>
                </c:pt>
                <c:pt idx="21">
                  <c:v>35431</c:v>
                </c:pt>
                <c:pt idx="22">
                  <c:v>35462</c:v>
                </c:pt>
                <c:pt idx="23">
                  <c:v>35490</c:v>
                </c:pt>
                <c:pt idx="24">
                  <c:v>35521</c:v>
                </c:pt>
                <c:pt idx="25">
                  <c:v>35551</c:v>
                </c:pt>
                <c:pt idx="26">
                  <c:v>35582</c:v>
                </c:pt>
                <c:pt idx="27">
                  <c:v>35612</c:v>
                </c:pt>
                <c:pt idx="28">
                  <c:v>35643</c:v>
                </c:pt>
                <c:pt idx="29">
                  <c:v>35674</c:v>
                </c:pt>
                <c:pt idx="30">
                  <c:v>35704</c:v>
                </c:pt>
                <c:pt idx="31">
                  <c:v>35735</c:v>
                </c:pt>
                <c:pt idx="32">
                  <c:v>35765</c:v>
                </c:pt>
                <c:pt idx="33">
                  <c:v>35796</c:v>
                </c:pt>
                <c:pt idx="34">
                  <c:v>35827</c:v>
                </c:pt>
                <c:pt idx="35">
                  <c:v>35855</c:v>
                </c:pt>
                <c:pt idx="36">
                  <c:v>35886</c:v>
                </c:pt>
                <c:pt idx="37">
                  <c:v>35916</c:v>
                </c:pt>
                <c:pt idx="38">
                  <c:v>35947</c:v>
                </c:pt>
                <c:pt idx="39">
                  <c:v>35977</c:v>
                </c:pt>
                <c:pt idx="40">
                  <c:v>36008</c:v>
                </c:pt>
              </c:numCache>
            </c:numRef>
          </c:cat>
          <c:val>
            <c:numRef>
              <c:f>[EXJPUS.xls]Sheet1!$H$2:$H$42</c:f>
              <c:numCache>
                <c:formatCode>0.0000</c:formatCode>
                <c:ptCount val="41"/>
                <c:pt idx="0">
                  <c:v>83.689499999999981</c:v>
                </c:pt>
                <c:pt idx="1">
                  <c:v>85.11269999999999</c:v>
                </c:pt>
                <c:pt idx="2">
                  <c:v>84.635499999999979</c:v>
                </c:pt>
                <c:pt idx="3">
                  <c:v>87.397000000000006</c:v>
                </c:pt>
                <c:pt idx="4">
                  <c:v>94.738299999999995</c:v>
                </c:pt>
                <c:pt idx="5">
                  <c:v>100.5455</c:v>
                </c:pt>
                <c:pt idx="6">
                  <c:v>100.839</c:v>
                </c:pt>
                <c:pt idx="7">
                  <c:v>101.9400000000002</c:v>
                </c:pt>
                <c:pt idx="8">
                  <c:v>101.84950000000002</c:v>
                </c:pt>
                <c:pt idx="9">
                  <c:v>105.7514</c:v>
                </c:pt>
                <c:pt idx="10">
                  <c:v>105.788</c:v>
                </c:pt>
                <c:pt idx="11">
                  <c:v>105.9400000000002</c:v>
                </c:pt>
                <c:pt idx="12">
                  <c:v>107.1995</c:v>
                </c:pt>
                <c:pt idx="13">
                  <c:v>106.34229999999999</c:v>
                </c:pt>
                <c:pt idx="14">
                  <c:v>108.96000000000002</c:v>
                </c:pt>
                <c:pt idx="15">
                  <c:v>109.1909</c:v>
                </c:pt>
                <c:pt idx="16">
                  <c:v>107.8659</c:v>
                </c:pt>
                <c:pt idx="17">
                  <c:v>109.9310000000002</c:v>
                </c:pt>
                <c:pt idx="18">
                  <c:v>112.4123</c:v>
                </c:pt>
                <c:pt idx="19">
                  <c:v>112.2958</c:v>
                </c:pt>
                <c:pt idx="20">
                  <c:v>113.98099999999999</c:v>
                </c:pt>
                <c:pt idx="21">
                  <c:v>117.91240000000002</c:v>
                </c:pt>
                <c:pt idx="22">
                  <c:v>122.96210000000002</c:v>
                </c:pt>
                <c:pt idx="23">
                  <c:v>122.77379999999998</c:v>
                </c:pt>
                <c:pt idx="24">
                  <c:v>125.6377</c:v>
                </c:pt>
                <c:pt idx="25">
                  <c:v>119.19240000000001</c:v>
                </c:pt>
                <c:pt idx="26">
                  <c:v>114.28570000000001</c:v>
                </c:pt>
                <c:pt idx="27">
                  <c:v>115.37589999999985</c:v>
                </c:pt>
                <c:pt idx="28">
                  <c:v>117.9295</c:v>
                </c:pt>
                <c:pt idx="29">
                  <c:v>120.89</c:v>
                </c:pt>
                <c:pt idx="30">
                  <c:v>121.0605</c:v>
                </c:pt>
                <c:pt idx="31">
                  <c:v>125.3817</c:v>
                </c:pt>
                <c:pt idx="32">
                  <c:v>129.73409999999998</c:v>
                </c:pt>
                <c:pt idx="33">
                  <c:v>129.54750000000001</c:v>
                </c:pt>
                <c:pt idx="34">
                  <c:v>125.8516</c:v>
                </c:pt>
                <c:pt idx="35">
                  <c:v>129.08230000000046</c:v>
                </c:pt>
                <c:pt idx="36">
                  <c:v>131.75359999999998</c:v>
                </c:pt>
                <c:pt idx="37">
                  <c:v>134.89600000000004</c:v>
                </c:pt>
                <c:pt idx="38">
                  <c:v>140.3305</c:v>
                </c:pt>
                <c:pt idx="39">
                  <c:v>140.78740000000039</c:v>
                </c:pt>
                <c:pt idx="40">
                  <c:v>144.68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[EXJPUS.xls]Sheet1!$F$2:$F$42</c:f>
              <c:numCache>
                <c:formatCode>yyyy\-mm\-dd</c:formatCode>
                <c:ptCount val="41"/>
                <c:pt idx="0">
                  <c:v>34790</c:v>
                </c:pt>
                <c:pt idx="1">
                  <c:v>34820</c:v>
                </c:pt>
                <c:pt idx="2">
                  <c:v>34851</c:v>
                </c:pt>
                <c:pt idx="3">
                  <c:v>34881</c:v>
                </c:pt>
                <c:pt idx="4">
                  <c:v>34912</c:v>
                </c:pt>
                <c:pt idx="5">
                  <c:v>34943</c:v>
                </c:pt>
                <c:pt idx="6">
                  <c:v>34973</c:v>
                </c:pt>
                <c:pt idx="7">
                  <c:v>35004</c:v>
                </c:pt>
                <c:pt idx="8">
                  <c:v>35034</c:v>
                </c:pt>
                <c:pt idx="9">
                  <c:v>35065</c:v>
                </c:pt>
                <c:pt idx="10">
                  <c:v>35096</c:v>
                </c:pt>
                <c:pt idx="11">
                  <c:v>35125</c:v>
                </c:pt>
                <c:pt idx="12">
                  <c:v>35156</c:v>
                </c:pt>
                <c:pt idx="13">
                  <c:v>35186</c:v>
                </c:pt>
                <c:pt idx="14">
                  <c:v>35217</c:v>
                </c:pt>
                <c:pt idx="15">
                  <c:v>35247</c:v>
                </c:pt>
                <c:pt idx="16">
                  <c:v>35278</c:v>
                </c:pt>
                <c:pt idx="17">
                  <c:v>35309</c:v>
                </c:pt>
                <c:pt idx="18">
                  <c:v>35339</c:v>
                </c:pt>
                <c:pt idx="19">
                  <c:v>35370</c:v>
                </c:pt>
                <c:pt idx="20">
                  <c:v>35400</c:v>
                </c:pt>
                <c:pt idx="21">
                  <c:v>35431</c:v>
                </c:pt>
                <c:pt idx="22">
                  <c:v>35462</c:v>
                </c:pt>
                <c:pt idx="23">
                  <c:v>35490</c:v>
                </c:pt>
                <c:pt idx="24">
                  <c:v>35521</c:v>
                </c:pt>
                <c:pt idx="25">
                  <c:v>35551</c:v>
                </c:pt>
                <c:pt idx="26">
                  <c:v>35582</c:v>
                </c:pt>
                <c:pt idx="27">
                  <c:v>35612</c:v>
                </c:pt>
                <c:pt idx="28">
                  <c:v>35643</c:v>
                </c:pt>
                <c:pt idx="29">
                  <c:v>35674</c:v>
                </c:pt>
                <c:pt idx="30">
                  <c:v>35704</c:v>
                </c:pt>
                <c:pt idx="31">
                  <c:v>35735</c:v>
                </c:pt>
                <c:pt idx="32">
                  <c:v>35765</c:v>
                </c:pt>
                <c:pt idx="33">
                  <c:v>35796</c:v>
                </c:pt>
                <c:pt idx="34">
                  <c:v>35827</c:v>
                </c:pt>
                <c:pt idx="35">
                  <c:v>35855</c:v>
                </c:pt>
                <c:pt idx="36">
                  <c:v>35886</c:v>
                </c:pt>
                <c:pt idx="37">
                  <c:v>35916</c:v>
                </c:pt>
                <c:pt idx="38">
                  <c:v>35947</c:v>
                </c:pt>
                <c:pt idx="39">
                  <c:v>35977</c:v>
                </c:pt>
                <c:pt idx="40">
                  <c:v>36008</c:v>
                </c:pt>
              </c:numCache>
            </c:numRef>
          </c:cat>
          <c:val>
            <c:numRef>
              <c:f>[EXJPUS.xls]Sheet1!$I$2:$I$42</c:f>
              <c:numCache>
                <c:formatCode>0.0000</c:formatCode>
                <c:ptCount val="41"/>
                <c:pt idx="0">
                  <c:v>78.135299999999987</c:v>
                </c:pt>
                <c:pt idx="1">
                  <c:v>79.013200000000026</c:v>
                </c:pt>
                <c:pt idx="2">
                  <c:v>81.030500000000004</c:v>
                </c:pt>
                <c:pt idx="3">
                  <c:v>83.790499999999994</c:v>
                </c:pt>
                <c:pt idx="4">
                  <c:v>89.058099999999982</c:v>
                </c:pt>
                <c:pt idx="5">
                  <c:v>93.001599999999996</c:v>
                </c:pt>
                <c:pt idx="6">
                  <c:v>94.77</c:v>
                </c:pt>
                <c:pt idx="7">
                  <c:v>97.758200000000002</c:v>
                </c:pt>
                <c:pt idx="8">
                  <c:v>100.9186000000002</c:v>
                </c:pt>
                <c:pt idx="9">
                  <c:v>97.235000000000014</c:v>
                </c:pt>
                <c:pt idx="10">
                  <c:v>99.672699999999978</c:v>
                </c:pt>
                <c:pt idx="11">
                  <c:v>97.812299999999993</c:v>
                </c:pt>
                <c:pt idx="12">
                  <c:v>99.210000000000022</c:v>
                </c:pt>
                <c:pt idx="13">
                  <c:v>97.77</c:v>
                </c:pt>
                <c:pt idx="14">
                  <c:v>100.07369999999999</c:v>
                </c:pt>
                <c:pt idx="15">
                  <c:v>103.46000000000002</c:v>
                </c:pt>
                <c:pt idx="16">
                  <c:v>103.76139999999999</c:v>
                </c:pt>
                <c:pt idx="17">
                  <c:v>102.12529999999998</c:v>
                </c:pt>
                <c:pt idx="18">
                  <c:v>102.3395</c:v>
                </c:pt>
                <c:pt idx="19">
                  <c:v>102.45820000000002</c:v>
                </c:pt>
                <c:pt idx="20">
                  <c:v>101.77379999999998</c:v>
                </c:pt>
                <c:pt idx="21">
                  <c:v>102.0629</c:v>
                </c:pt>
                <c:pt idx="22">
                  <c:v>101.74000000000002</c:v>
                </c:pt>
                <c:pt idx="23">
                  <c:v>102.94380000000002</c:v>
                </c:pt>
                <c:pt idx="24">
                  <c:v>107.42570000000001</c:v>
                </c:pt>
                <c:pt idx="25">
                  <c:v>108.0264</c:v>
                </c:pt>
                <c:pt idx="26">
                  <c:v>116.29940000000002</c:v>
                </c:pt>
                <c:pt idx="27">
                  <c:v>119.2239</c:v>
                </c:pt>
              </c:numCache>
            </c:numRef>
          </c:val>
        </c:ser>
        <c:marker val="1"/>
        <c:axId val="108521728"/>
        <c:axId val="114032640"/>
      </c:lineChart>
      <c:dateAx>
        <c:axId val="108521728"/>
        <c:scaling>
          <c:orientation val="minMax"/>
        </c:scaling>
        <c:axPos val="b"/>
        <c:numFmt formatCode="yyyy\-mm\-dd" sourceLinked="1"/>
        <c:tickLblPos val="nextTo"/>
        <c:crossAx val="114032640"/>
        <c:crosses val="autoZero"/>
        <c:auto val="1"/>
        <c:lblOffset val="100"/>
        <c:baseTimeUnit val="months"/>
      </c:dateAx>
      <c:valAx>
        <c:axId val="114032640"/>
        <c:scaling>
          <c:orientation val="minMax"/>
          <c:min val="70"/>
        </c:scaling>
        <c:axPos val="l"/>
        <c:majorGridlines/>
        <c:numFmt formatCode="0.0000" sourceLinked="1"/>
        <c:tickLblPos val="nextTo"/>
        <c:crossAx val="10852172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tx>
            <c:strRef>
              <c:f>Sheet2!$A$2</c:f>
              <c:strCache>
                <c:ptCount val="1"/>
                <c:pt idx="0">
                  <c:v>yuan/dollar</c:v>
                </c:pt>
              </c:strCache>
            </c:strRef>
          </c:tx>
          <c:marker>
            <c:symbol val="none"/>
          </c:marker>
          <c:cat>
            <c:strRef>
              <c:f>Sheet2!$B$1:$CS$1</c:f>
              <c:strCache>
                <c:ptCount val="96"/>
                <c:pt idx="0">
                  <c:v>2010M1</c:v>
                </c:pt>
                <c:pt idx="1">
                  <c:v>2010M2</c:v>
                </c:pt>
                <c:pt idx="2">
                  <c:v>2010M3</c:v>
                </c:pt>
                <c:pt idx="3">
                  <c:v>2010M4</c:v>
                </c:pt>
                <c:pt idx="4">
                  <c:v>2010M5</c:v>
                </c:pt>
                <c:pt idx="5">
                  <c:v>2010M6</c:v>
                </c:pt>
                <c:pt idx="6">
                  <c:v>2010M7</c:v>
                </c:pt>
                <c:pt idx="7">
                  <c:v>2010M8</c:v>
                </c:pt>
                <c:pt idx="8">
                  <c:v>2010M9</c:v>
                </c:pt>
                <c:pt idx="9">
                  <c:v>2010M10</c:v>
                </c:pt>
                <c:pt idx="10">
                  <c:v>2010M11</c:v>
                </c:pt>
                <c:pt idx="11">
                  <c:v>2010M12</c:v>
                </c:pt>
                <c:pt idx="12">
                  <c:v>2011M1</c:v>
                </c:pt>
                <c:pt idx="13">
                  <c:v>2011M2</c:v>
                </c:pt>
                <c:pt idx="14">
                  <c:v>2011M3</c:v>
                </c:pt>
                <c:pt idx="15">
                  <c:v>2011M4</c:v>
                </c:pt>
                <c:pt idx="16">
                  <c:v>2011M5</c:v>
                </c:pt>
                <c:pt idx="17">
                  <c:v>2011M6</c:v>
                </c:pt>
                <c:pt idx="18">
                  <c:v>2011M7</c:v>
                </c:pt>
                <c:pt idx="19">
                  <c:v>2011M8</c:v>
                </c:pt>
                <c:pt idx="20">
                  <c:v>2011M9</c:v>
                </c:pt>
                <c:pt idx="21">
                  <c:v>2011M10</c:v>
                </c:pt>
                <c:pt idx="22">
                  <c:v>2011M11</c:v>
                </c:pt>
                <c:pt idx="23">
                  <c:v>2011M12</c:v>
                </c:pt>
                <c:pt idx="24">
                  <c:v>2012M1</c:v>
                </c:pt>
                <c:pt idx="25">
                  <c:v>2012M2</c:v>
                </c:pt>
                <c:pt idx="26">
                  <c:v>2012M3</c:v>
                </c:pt>
                <c:pt idx="27">
                  <c:v>2012M4</c:v>
                </c:pt>
                <c:pt idx="28">
                  <c:v>2012M5</c:v>
                </c:pt>
                <c:pt idx="29">
                  <c:v>2012M6</c:v>
                </c:pt>
                <c:pt idx="30">
                  <c:v>2012M7</c:v>
                </c:pt>
                <c:pt idx="31">
                  <c:v>2012M8</c:v>
                </c:pt>
                <c:pt idx="32">
                  <c:v>2012M9</c:v>
                </c:pt>
                <c:pt idx="33">
                  <c:v>2012M10</c:v>
                </c:pt>
                <c:pt idx="34">
                  <c:v>2012M11</c:v>
                </c:pt>
                <c:pt idx="35">
                  <c:v>2012M12</c:v>
                </c:pt>
                <c:pt idx="36">
                  <c:v>2013M1</c:v>
                </c:pt>
                <c:pt idx="37">
                  <c:v>2013M2</c:v>
                </c:pt>
                <c:pt idx="38">
                  <c:v>2013M3</c:v>
                </c:pt>
                <c:pt idx="39">
                  <c:v>2013M4</c:v>
                </c:pt>
                <c:pt idx="40">
                  <c:v>2013M5</c:v>
                </c:pt>
                <c:pt idx="41">
                  <c:v>2013M6</c:v>
                </c:pt>
                <c:pt idx="42">
                  <c:v>2013M7</c:v>
                </c:pt>
                <c:pt idx="43">
                  <c:v>2013M8</c:v>
                </c:pt>
                <c:pt idx="44">
                  <c:v>2013M9</c:v>
                </c:pt>
                <c:pt idx="45">
                  <c:v>2013M10</c:v>
                </c:pt>
                <c:pt idx="46">
                  <c:v>2013M11</c:v>
                </c:pt>
                <c:pt idx="47">
                  <c:v>2013M12</c:v>
                </c:pt>
                <c:pt idx="48">
                  <c:v>2014M1</c:v>
                </c:pt>
                <c:pt idx="49">
                  <c:v>2014M2</c:v>
                </c:pt>
                <c:pt idx="50">
                  <c:v>2014M3</c:v>
                </c:pt>
                <c:pt idx="51">
                  <c:v>2014M4</c:v>
                </c:pt>
                <c:pt idx="52">
                  <c:v>2014M5</c:v>
                </c:pt>
                <c:pt idx="53">
                  <c:v>2014M6</c:v>
                </c:pt>
                <c:pt idx="54">
                  <c:v>2014M7</c:v>
                </c:pt>
                <c:pt idx="55">
                  <c:v>2014M8</c:v>
                </c:pt>
                <c:pt idx="56">
                  <c:v>2014M9</c:v>
                </c:pt>
                <c:pt idx="57">
                  <c:v>2014M10</c:v>
                </c:pt>
                <c:pt idx="58">
                  <c:v>2014M11</c:v>
                </c:pt>
                <c:pt idx="59">
                  <c:v>2014M12</c:v>
                </c:pt>
                <c:pt idx="60">
                  <c:v>2015M1</c:v>
                </c:pt>
                <c:pt idx="61">
                  <c:v>2015M2</c:v>
                </c:pt>
                <c:pt idx="62">
                  <c:v>2015M3</c:v>
                </c:pt>
                <c:pt idx="63">
                  <c:v>2015M4</c:v>
                </c:pt>
                <c:pt idx="64">
                  <c:v>2015M5</c:v>
                </c:pt>
                <c:pt idx="65">
                  <c:v>2015M6</c:v>
                </c:pt>
                <c:pt idx="66">
                  <c:v>2015M7</c:v>
                </c:pt>
                <c:pt idx="67">
                  <c:v>2015M8</c:v>
                </c:pt>
                <c:pt idx="68">
                  <c:v>2015M9</c:v>
                </c:pt>
                <c:pt idx="69">
                  <c:v>2015M10</c:v>
                </c:pt>
                <c:pt idx="70">
                  <c:v>2015M11</c:v>
                </c:pt>
                <c:pt idx="71">
                  <c:v>2015M12</c:v>
                </c:pt>
                <c:pt idx="72">
                  <c:v>2016m1</c:v>
                </c:pt>
                <c:pt idx="73">
                  <c:v>2016m2</c:v>
                </c:pt>
                <c:pt idx="74">
                  <c:v>2016m3</c:v>
                </c:pt>
                <c:pt idx="75">
                  <c:v>2016m4</c:v>
                </c:pt>
                <c:pt idx="76">
                  <c:v>2016m5</c:v>
                </c:pt>
                <c:pt idx="77">
                  <c:v>2016m6</c:v>
                </c:pt>
                <c:pt idx="78">
                  <c:v>2016m7</c:v>
                </c:pt>
                <c:pt idx="79">
                  <c:v>2016m8</c:v>
                </c:pt>
                <c:pt idx="80">
                  <c:v>2016m9</c:v>
                </c:pt>
                <c:pt idx="81">
                  <c:v>2016m10</c:v>
                </c:pt>
                <c:pt idx="82">
                  <c:v>2016m11</c:v>
                </c:pt>
                <c:pt idx="83">
                  <c:v>2016m12</c:v>
                </c:pt>
                <c:pt idx="84">
                  <c:v>2017m1</c:v>
                </c:pt>
                <c:pt idx="85">
                  <c:v>2017m2</c:v>
                </c:pt>
                <c:pt idx="86">
                  <c:v>2017m3</c:v>
                </c:pt>
                <c:pt idx="87">
                  <c:v>2017m4</c:v>
                </c:pt>
                <c:pt idx="88">
                  <c:v>2017m5</c:v>
                </c:pt>
                <c:pt idx="89">
                  <c:v>2017m6</c:v>
                </c:pt>
                <c:pt idx="90">
                  <c:v>2017m7</c:v>
                </c:pt>
                <c:pt idx="91">
                  <c:v>2017m8</c:v>
                </c:pt>
                <c:pt idx="92">
                  <c:v>2017m9</c:v>
                </c:pt>
                <c:pt idx="93">
                  <c:v>2017m10</c:v>
                </c:pt>
                <c:pt idx="94">
                  <c:v>2017m11</c:v>
                </c:pt>
                <c:pt idx="95">
                  <c:v>2017m12</c:v>
                </c:pt>
              </c:strCache>
            </c:strRef>
          </c:cat>
          <c:val>
            <c:numRef>
              <c:f>Sheet2!$B$2:$CS$2</c:f>
              <c:numCache>
                <c:formatCode>###0.00</c:formatCode>
                <c:ptCount val="96"/>
                <c:pt idx="0">
                  <c:v>6.8273299999999963</c:v>
                </c:pt>
                <c:pt idx="1">
                  <c:v>6.8270399999999958</c:v>
                </c:pt>
                <c:pt idx="2">
                  <c:v>6.8264399999999963</c:v>
                </c:pt>
                <c:pt idx="3">
                  <c:v>6.8261599999999962</c:v>
                </c:pt>
                <c:pt idx="4">
                  <c:v>6.8273899999999959</c:v>
                </c:pt>
                <c:pt idx="5">
                  <c:v>6.8164999999999996</c:v>
                </c:pt>
                <c:pt idx="6">
                  <c:v>6.7776600000000036</c:v>
                </c:pt>
                <c:pt idx="7">
                  <c:v>6.7901199999999964</c:v>
                </c:pt>
                <c:pt idx="8">
                  <c:v>6.7420200000000001</c:v>
                </c:pt>
                <c:pt idx="9">
                  <c:v>6.6731699999999998</c:v>
                </c:pt>
                <c:pt idx="10">
                  <c:v>6.6557799999999965</c:v>
                </c:pt>
                <c:pt idx="11">
                  <c:v>6.6536099999999996</c:v>
                </c:pt>
                <c:pt idx="12">
                  <c:v>6.6033799999999996</c:v>
                </c:pt>
                <c:pt idx="13">
                  <c:v>6.5840399999999963</c:v>
                </c:pt>
                <c:pt idx="14">
                  <c:v>6.5662399999999996</c:v>
                </c:pt>
                <c:pt idx="15">
                  <c:v>6.5291799999999975</c:v>
                </c:pt>
                <c:pt idx="16">
                  <c:v>6.4995099999999999</c:v>
                </c:pt>
                <c:pt idx="17">
                  <c:v>6.4778399999999996</c:v>
                </c:pt>
                <c:pt idx="18">
                  <c:v>6.4612200000000035</c:v>
                </c:pt>
                <c:pt idx="19">
                  <c:v>6.4090300000000004</c:v>
                </c:pt>
                <c:pt idx="20">
                  <c:v>6.3827999999999996</c:v>
                </c:pt>
                <c:pt idx="21">
                  <c:v>6.3564999999999996</c:v>
                </c:pt>
                <c:pt idx="22">
                  <c:v>6.3391999999999999</c:v>
                </c:pt>
                <c:pt idx="23">
                  <c:v>6.3285999999999962</c:v>
                </c:pt>
                <c:pt idx="24">
                  <c:v>6.3157999999999985</c:v>
                </c:pt>
                <c:pt idx="25">
                  <c:v>6.3003600000000004</c:v>
                </c:pt>
                <c:pt idx="26">
                  <c:v>6.3081399999999963</c:v>
                </c:pt>
                <c:pt idx="27">
                  <c:v>6.2965799999999996</c:v>
                </c:pt>
                <c:pt idx="28">
                  <c:v>6.3053699999999999</c:v>
                </c:pt>
                <c:pt idx="29">
                  <c:v>6.317789999999996</c:v>
                </c:pt>
                <c:pt idx="30">
                  <c:v>6.3240199999999946</c:v>
                </c:pt>
                <c:pt idx="31">
                  <c:v>6.3403600000000004</c:v>
                </c:pt>
                <c:pt idx="32">
                  <c:v>6.33941</c:v>
                </c:pt>
                <c:pt idx="33">
                  <c:v>6.3143499999999975</c:v>
                </c:pt>
                <c:pt idx="34">
                  <c:v>6.2957599999999996</c:v>
                </c:pt>
                <c:pt idx="35">
                  <c:v>6.2900499999999999</c:v>
                </c:pt>
                <c:pt idx="36">
                  <c:v>6.2787300000000004</c:v>
                </c:pt>
                <c:pt idx="37">
                  <c:v>6.2842000000000002</c:v>
                </c:pt>
                <c:pt idx="38">
                  <c:v>6.2745799999999985</c:v>
                </c:pt>
                <c:pt idx="39">
                  <c:v>6.2470699999999999</c:v>
                </c:pt>
                <c:pt idx="40">
                  <c:v>6.1977999999999964</c:v>
                </c:pt>
                <c:pt idx="41">
                  <c:v>6.1707799999999997</c:v>
                </c:pt>
                <c:pt idx="42">
                  <c:v>6.1717500000000003</c:v>
                </c:pt>
                <c:pt idx="43">
                  <c:v>6.1707599999999996</c:v>
                </c:pt>
                <c:pt idx="44">
                  <c:v>6.1581699999999975</c:v>
                </c:pt>
                <c:pt idx="45">
                  <c:v>6.1404399999999963</c:v>
                </c:pt>
                <c:pt idx="46">
                  <c:v>6.1376200000000001</c:v>
                </c:pt>
                <c:pt idx="47">
                  <c:v>6.1171999999999969</c:v>
                </c:pt>
                <c:pt idx="48">
                  <c:v>6.103919999999996</c:v>
                </c:pt>
                <c:pt idx="49">
                  <c:v>6.11327</c:v>
                </c:pt>
                <c:pt idx="50">
                  <c:v>6.1369099999999985</c:v>
                </c:pt>
                <c:pt idx="51">
                  <c:v>6.1551099999999961</c:v>
                </c:pt>
                <c:pt idx="52">
                  <c:v>6.1628799999999959</c:v>
                </c:pt>
                <c:pt idx="53">
                  <c:v>6.1563600000000003</c:v>
                </c:pt>
                <c:pt idx="54">
                  <c:v>6.167499999999996</c:v>
                </c:pt>
                <c:pt idx="55">
                  <c:v>6.1606099999999975</c:v>
                </c:pt>
                <c:pt idx="56">
                  <c:v>6.1520699999999975</c:v>
                </c:pt>
                <c:pt idx="57">
                  <c:v>6.1440399999999968</c:v>
                </c:pt>
                <c:pt idx="58">
                  <c:v>6.144319999999996</c:v>
                </c:pt>
                <c:pt idx="59">
                  <c:v>6.1242199999999958</c:v>
                </c:pt>
                <c:pt idx="60">
                  <c:v>6.1273799999999961</c:v>
                </c:pt>
                <c:pt idx="61">
                  <c:v>6.1343499999999995</c:v>
                </c:pt>
                <c:pt idx="62">
                  <c:v>6.1505499999999964</c:v>
                </c:pt>
                <c:pt idx="63">
                  <c:v>6.1297799999999985</c:v>
                </c:pt>
                <c:pt idx="64">
                  <c:v>6.114149999999996</c:v>
                </c:pt>
                <c:pt idx="65" formatCode="#,##0.000_);[Red]\(#,##0.000\)">
                  <c:v>6.1159999999999961</c:v>
                </c:pt>
                <c:pt idx="66" formatCode="#,##0.000_);[Red]\(#,##0.000\)">
                  <c:v>6.1169999999999964</c:v>
                </c:pt>
                <c:pt idx="67">
                  <c:v>6.4</c:v>
                </c:pt>
                <c:pt idx="68">
                  <c:v>6.5</c:v>
                </c:pt>
                <c:pt idx="69">
                  <c:v>6.7</c:v>
                </c:pt>
                <c:pt idx="70">
                  <c:v>6.85</c:v>
                </c:pt>
                <c:pt idx="71" formatCode="General">
                  <c:v>7</c:v>
                </c:pt>
                <c:pt idx="72">
                  <c:v>7.1</c:v>
                </c:pt>
                <c:pt idx="73">
                  <c:v>7.2</c:v>
                </c:pt>
                <c:pt idx="74">
                  <c:v>7.3</c:v>
                </c:pt>
                <c:pt idx="75">
                  <c:v>7.4</c:v>
                </c:pt>
                <c:pt idx="76">
                  <c:v>7.5</c:v>
                </c:pt>
                <c:pt idx="77" formatCode="General">
                  <c:v>7.5</c:v>
                </c:pt>
                <c:pt idx="78">
                  <c:v>7.6</c:v>
                </c:pt>
                <c:pt idx="79">
                  <c:v>7.7</c:v>
                </c:pt>
                <c:pt idx="80">
                  <c:v>7.7</c:v>
                </c:pt>
                <c:pt idx="81">
                  <c:v>7.8</c:v>
                </c:pt>
                <c:pt idx="82">
                  <c:v>7.9</c:v>
                </c:pt>
                <c:pt idx="83" formatCode="General">
                  <c:v>8</c:v>
                </c:pt>
                <c:pt idx="84" formatCode="General">
                  <c:v>8</c:v>
                </c:pt>
                <c:pt idx="85" formatCode="General">
                  <c:v>8</c:v>
                </c:pt>
                <c:pt idx="86" formatCode="General">
                  <c:v>8.1</c:v>
                </c:pt>
                <c:pt idx="87" formatCode="General">
                  <c:v>8.1</c:v>
                </c:pt>
                <c:pt idx="88" formatCode="General">
                  <c:v>8.1</c:v>
                </c:pt>
                <c:pt idx="89" formatCode="General">
                  <c:v>8.2000000000000011</c:v>
                </c:pt>
                <c:pt idx="90" formatCode="General">
                  <c:v>8.2000000000000011</c:v>
                </c:pt>
                <c:pt idx="91" formatCode="General">
                  <c:v>8.3000000000000007</c:v>
                </c:pt>
                <c:pt idx="92" formatCode="General">
                  <c:v>8.3000000000000007</c:v>
                </c:pt>
                <c:pt idx="93" formatCode="General">
                  <c:v>8.4</c:v>
                </c:pt>
                <c:pt idx="94" formatCode="General">
                  <c:v>8.4</c:v>
                </c:pt>
                <c:pt idx="95" formatCode="General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FF rate</c:v>
                </c:pt>
              </c:strCache>
            </c:strRef>
          </c:tx>
          <c:marker>
            <c:symbol val="none"/>
          </c:marker>
          <c:cat>
            <c:strRef>
              <c:f>Sheet2!$B$1:$CS$1</c:f>
              <c:strCache>
                <c:ptCount val="96"/>
                <c:pt idx="0">
                  <c:v>2010M1</c:v>
                </c:pt>
                <c:pt idx="1">
                  <c:v>2010M2</c:v>
                </c:pt>
                <c:pt idx="2">
                  <c:v>2010M3</c:v>
                </c:pt>
                <c:pt idx="3">
                  <c:v>2010M4</c:v>
                </c:pt>
                <c:pt idx="4">
                  <c:v>2010M5</c:v>
                </c:pt>
                <c:pt idx="5">
                  <c:v>2010M6</c:v>
                </c:pt>
                <c:pt idx="6">
                  <c:v>2010M7</c:v>
                </c:pt>
                <c:pt idx="7">
                  <c:v>2010M8</c:v>
                </c:pt>
                <c:pt idx="8">
                  <c:v>2010M9</c:v>
                </c:pt>
                <c:pt idx="9">
                  <c:v>2010M10</c:v>
                </c:pt>
                <c:pt idx="10">
                  <c:v>2010M11</c:v>
                </c:pt>
                <c:pt idx="11">
                  <c:v>2010M12</c:v>
                </c:pt>
                <c:pt idx="12">
                  <c:v>2011M1</c:v>
                </c:pt>
                <c:pt idx="13">
                  <c:v>2011M2</c:v>
                </c:pt>
                <c:pt idx="14">
                  <c:v>2011M3</c:v>
                </c:pt>
                <c:pt idx="15">
                  <c:v>2011M4</c:v>
                </c:pt>
                <c:pt idx="16">
                  <c:v>2011M5</c:v>
                </c:pt>
                <c:pt idx="17">
                  <c:v>2011M6</c:v>
                </c:pt>
                <c:pt idx="18">
                  <c:v>2011M7</c:v>
                </c:pt>
                <c:pt idx="19">
                  <c:v>2011M8</c:v>
                </c:pt>
                <c:pt idx="20">
                  <c:v>2011M9</c:v>
                </c:pt>
                <c:pt idx="21">
                  <c:v>2011M10</c:v>
                </c:pt>
                <c:pt idx="22">
                  <c:v>2011M11</c:v>
                </c:pt>
                <c:pt idx="23">
                  <c:v>2011M12</c:v>
                </c:pt>
                <c:pt idx="24">
                  <c:v>2012M1</c:v>
                </c:pt>
                <c:pt idx="25">
                  <c:v>2012M2</c:v>
                </c:pt>
                <c:pt idx="26">
                  <c:v>2012M3</c:v>
                </c:pt>
                <c:pt idx="27">
                  <c:v>2012M4</c:v>
                </c:pt>
                <c:pt idx="28">
                  <c:v>2012M5</c:v>
                </c:pt>
                <c:pt idx="29">
                  <c:v>2012M6</c:v>
                </c:pt>
                <c:pt idx="30">
                  <c:v>2012M7</c:v>
                </c:pt>
                <c:pt idx="31">
                  <c:v>2012M8</c:v>
                </c:pt>
                <c:pt idx="32">
                  <c:v>2012M9</c:v>
                </c:pt>
                <c:pt idx="33">
                  <c:v>2012M10</c:v>
                </c:pt>
                <c:pt idx="34">
                  <c:v>2012M11</c:v>
                </c:pt>
                <c:pt idx="35">
                  <c:v>2012M12</c:v>
                </c:pt>
                <c:pt idx="36">
                  <c:v>2013M1</c:v>
                </c:pt>
                <c:pt idx="37">
                  <c:v>2013M2</c:v>
                </c:pt>
                <c:pt idx="38">
                  <c:v>2013M3</c:v>
                </c:pt>
                <c:pt idx="39">
                  <c:v>2013M4</c:v>
                </c:pt>
                <c:pt idx="40">
                  <c:v>2013M5</c:v>
                </c:pt>
                <c:pt idx="41">
                  <c:v>2013M6</c:v>
                </c:pt>
                <c:pt idx="42">
                  <c:v>2013M7</c:v>
                </c:pt>
                <c:pt idx="43">
                  <c:v>2013M8</c:v>
                </c:pt>
                <c:pt idx="44">
                  <c:v>2013M9</c:v>
                </c:pt>
                <c:pt idx="45">
                  <c:v>2013M10</c:v>
                </c:pt>
                <c:pt idx="46">
                  <c:v>2013M11</c:v>
                </c:pt>
                <c:pt idx="47">
                  <c:v>2013M12</c:v>
                </c:pt>
                <c:pt idx="48">
                  <c:v>2014M1</c:v>
                </c:pt>
                <c:pt idx="49">
                  <c:v>2014M2</c:v>
                </c:pt>
                <c:pt idx="50">
                  <c:v>2014M3</c:v>
                </c:pt>
                <c:pt idx="51">
                  <c:v>2014M4</c:v>
                </c:pt>
                <c:pt idx="52">
                  <c:v>2014M5</c:v>
                </c:pt>
                <c:pt idx="53">
                  <c:v>2014M6</c:v>
                </c:pt>
                <c:pt idx="54">
                  <c:v>2014M7</c:v>
                </c:pt>
                <c:pt idx="55">
                  <c:v>2014M8</c:v>
                </c:pt>
                <c:pt idx="56">
                  <c:v>2014M9</c:v>
                </c:pt>
                <c:pt idx="57">
                  <c:v>2014M10</c:v>
                </c:pt>
                <c:pt idx="58">
                  <c:v>2014M11</c:v>
                </c:pt>
                <c:pt idx="59">
                  <c:v>2014M12</c:v>
                </c:pt>
                <c:pt idx="60">
                  <c:v>2015M1</c:v>
                </c:pt>
                <c:pt idx="61">
                  <c:v>2015M2</c:v>
                </c:pt>
                <c:pt idx="62">
                  <c:v>2015M3</c:v>
                </c:pt>
                <c:pt idx="63">
                  <c:v>2015M4</c:v>
                </c:pt>
                <c:pt idx="64">
                  <c:v>2015M5</c:v>
                </c:pt>
                <c:pt idx="65">
                  <c:v>2015M6</c:v>
                </c:pt>
                <c:pt idx="66">
                  <c:v>2015M7</c:v>
                </c:pt>
                <c:pt idx="67">
                  <c:v>2015M8</c:v>
                </c:pt>
                <c:pt idx="68">
                  <c:v>2015M9</c:v>
                </c:pt>
                <c:pt idx="69">
                  <c:v>2015M10</c:v>
                </c:pt>
                <c:pt idx="70">
                  <c:v>2015M11</c:v>
                </c:pt>
                <c:pt idx="71">
                  <c:v>2015M12</c:v>
                </c:pt>
                <c:pt idx="72">
                  <c:v>2016m1</c:v>
                </c:pt>
                <c:pt idx="73">
                  <c:v>2016m2</c:v>
                </c:pt>
                <c:pt idx="74">
                  <c:v>2016m3</c:v>
                </c:pt>
                <c:pt idx="75">
                  <c:v>2016m4</c:v>
                </c:pt>
                <c:pt idx="76">
                  <c:v>2016m5</c:v>
                </c:pt>
                <c:pt idx="77">
                  <c:v>2016m6</c:v>
                </c:pt>
                <c:pt idx="78">
                  <c:v>2016m7</c:v>
                </c:pt>
                <c:pt idx="79">
                  <c:v>2016m8</c:v>
                </c:pt>
                <c:pt idx="80">
                  <c:v>2016m9</c:v>
                </c:pt>
                <c:pt idx="81">
                  <c:v>2016m10</c:v>
                </c:pt>
                <c:pt idx="82">
                  <c:v>2016m11</c:v>
                </c:pt>
                <c:pt idx="83">
                  <c:v>2016m12</c:v>
                </c:pt>
                <c:pt idx="84">
                  <c:v>2017m1</c:v>
                </c:pt>
                <c:pt idx="85">
                  <c:v>2017m2</c:v>
                </c:pt>
                <c:pt idx="86">
                  <c:v>2017m3</c:v>
                </c:pt>
                <c:pt idx="87">
                  <c:v>2017m4</c:v>
                </c:pt>
                <c:pt idx="88">
                  <c:v>2017m5</c:v>
                </c:pt>
                <c:pt idx="89">
                  <c:v>2017m6</c:v>
                </c:pt>
                <c:pt idx="90">
                  <c:v>2017m7</c:v>
                </c:pt>
                <c:pt idx="91">
                  <c:v>2017m8</c:v>
                </c:pt>
                <c:pt idx="92">
                  <c:v>2017m9</c:v>
                </c:pt>
                <c:pt idx="93">
                  <c:v>2017m10</c:v>
                </c:pt>
                <c:pt idx="94">
                  <c:v>2017m11</c:v>
                </c:pt>
                <c:pt idx="95">
                  <c:v>2017m12</c:v>
                </c:pt>
              </c:strCache>
            </c:strRef>
          </c:cat>
          <c:val>
            <c:numRef>
              <c:f>Sheet2!$B$3:$CS$3</c:f>
              <c:numCache>
                <c:formatCode>###0.00</c:formatCode>
                <c:ptCount val="96"/>
                <c:pt idx="0">
                  <c:v>0.11</c:v>
                </c:pt>
                <c:pt idx="1">
                  <c:v>0.13</c:v>
                </c:pt>
                <c:pt idx="2">
                  <c:v>0.16</c:v>
                </c:pt>
                <c:pt idx="3">
                  <c:v>0.2</c:v>
                </c:pt>
                <c:pt idx="4">
                  <c:v>0.2</c:v>
                </c:pt>
                <c:pt idx="5">
                  <c:v>0.1800000000000001</c:v>
                </c:pt>
                <c:pt idx="6">
                  <c:v>0.1800000000000001</c:v>
                </c:pt>
                <c:pt idx="7">
                  <c:v>0.19</c:v>
                </c:pt>
                <c:pt idx="8">
                  <c:v>0.19</c:v>
                </c:pt>
                <c:pt idx="9">
                  <c:v>0.19</c:v>
                </c:pt>
                <c:pt idx="10">
                  <c:v>0.19</c:v>
                </c:pt>
                <c:pt idx="11">
                  <c:v>0.1800000000000001</c:v>
                </c:pt>
                <c:pt idx="12">
                  <c:v>0.17</c:v>
                </c:pt>
                <c:pt idx="13">
                  <c:v>0.16</c:v>
                </c:pt>
                <c:pt idx="14">
                  <c:v>0.14000000000000001</c:v>
                </c:pt>
                <c:pt idx="15">
                  <c:v>0.1</c:v>
                </c:pt>
                <c:pt idx="16">
                  <c:v>9.0000000000000024E-2</c:v>
                </c:pt>
                <c:pt idx="17">
                  <c:v>9.0000000000000024E-2</c:v>
                </c:pt>
                <c:pt idx="18">
                  <c:v>7.0000000000000021E-2</c:v>
                </c:pt>
                <c:pt idx="19">
                  <c:v>0.1</c:v>
                </c:pt>
                <c:pt idx="20">
                  <c:v>8.0000000000000043E-2</c:v>
                </c:pt>
                <c:pt idx="21">
                  <c:v>7.0000000000000021E-2</c:v>
                </c:pt>
                <c:pt idx="22">
                  <c:v>8.0000000000000043E-2</c:v>
                </c:pt>
                <c:pt idx="23">
                  <c:v>7.0000000000000021E-2</c:v>
                </c:pt>
                <c:pt idx="24">
                  <c:v>8.0000000000000043E-2</c:v>
                </c:pt>
                <c:pt idx="25">
                  <c:v>0.1</c:v>
                </c:pt>
                <c:pt idx="26">
                  <c:v>0.13</c:v>
                </c:pt>
                <c:pt idx="27">
                  <c:v>0.14000000000000001</c:v>
                </c:pt>
                <c:pt idx="28">
                  <c:v>0.16</c:v>
                </c:pt>
                <c:pt idx="29">
                  <c:v>0.16</c:v>
                </c:pt>
                <c:pt idx="30">
                  <c:v>0.16</c:v>
                </c:pt>
                <c:pt idx="31">
                  <c:v>0.13</c:v>
                </c:pt>
                <c:pt idx="32">
                  <c:v>0.14000000000000001</c:v>
                </c:pt>
                <c:pt idx="33">
                  <c:v>0.16</c:v>
                </c:pt>
                <c:pt idx="34">
                  <c:v>0.16</c:v>
                </c:pt>
                <c:pt idx="35">
                  <c:v>0.16</c:v>
                </c:pt>
                <c:pt idx="36">
                  <c:v>0.14000000000000001</c:v>
                </c:pt>
                <c:pt idx="37">
                  <c:v>0.15000000000000011</c:v>
                </c:pt>
                <c:pt idx="38">
                  <c:v>0.14000000000000001</c:v>
                </c:pt>
                <c:pt idx="39">
                  <c:v>0.15000000000000011</c:v>
                </c:pt>
                <c:pt idx="40">
                  <c:v>0.11</c:v>
                </c:pt>
                <c:pt idx="41">
                  <c:v>9.0000000000000024E-2</c:v>
                </c:pt>
                <c:pt idx="42">
                  <c:v>9.0000000000000024E-2</c:v>
                </c:pt>
                <c:pt idx="43">
                  <c:v>8.0000000000000043E-2</c:v>
                </c:pt>
                <c:pt idx="44">
                  <c:v>8.0000000000000043E-2</c:v>
                </c:pt>
                <c:pt idx="45">
                  <c:v>9.0000000000000024E-2</c:v>
                </c:pt>
                <c:pt idx="46">
                  <c:v>8.0000000000000043E-2</c:v>
                </c:pt>
                <c:pt idx="47">
                  <c:v>9.0000000000000024E-2</c:v>
                </c:pt>
                <c:pt idx="48">
                  <c:v>7.0000000000000021E-2</c:v>
                </c:pt>
                <c:pt idx="49">
                  <c:v>7.0000000000000021E-2</c:v>
                </c:pt>
                <c:pt idx="50">
                  <c:v>8.0000000000000043E-2</c:v>
                </c:pt>
                <c:pt idx="51">
                  <c:v>9.0000000000000024E-2</c:v>
                </c:pt>
                <c:pt idx="52">
                  <c:v>9.0000000000000024E-2</c:v>
                </c:pt>
                <c:pt idx="53">
                  <c:v>0.1</c:v>
                </c:pt>
                <c:pt idx="54">
                  <c:v>9.0000000000000024E-2</c:v>
                </c:pt>
                <c:pt idx="55">
                  <c:v>9.0000000000000024E-2</c:v>
                </c:pt>
                <c:pt idx="56">
                  <c:v>9.0000000000000024E-2</c:v>
                </c:pt>
                <c:pt idx="57">
                  <c:v>9.0000000000000024E-2</c:v>
                </c:pt>
                <c:pt idx="58">
                  <c:v>9.0000000000000024E-2</c:v>
                </c:pt>
                <c:pt idx="59">
                  <c:v>0.12000000000000002</c:v>
                </c:pt>
                <c:pt idx="60">
                  <c:v>0.11</c:v>
                </c:pt>
                <c:pt idx="61">
                  <c:v>0.11</c:v>
                </c:pt>
                <c:pt idx="62">
                  <c:v>0.11</c:v>
                </c:pt>
                <c:pt idx="63">
                  <c:v>0.12000000000000002</c:v>
                </c:pt>
                <c:pt idx="64">
                  <c:v>0.12000000000000002</c:v>
                </c:pt>
                <c:pt idx="65">
                  <c:v>0.12000000000000002</c:v>
                </c:pt>
                <c:pt idx="66">
                  <c:v>0.12000000000000002</c:v>
                </c:pt>
                <c:pt idx="67">
                  <c:v>0.12000000000000002</c:v>
                </c:pt>
                <c:pt idx="68">
                  <c:v>0.12000000000000002</c:v>
                </c:pt>
                <c:pt idx="69">
                  <c:v>0.12000000000000002</c:v>
                </c:pt>
                <c:pt idx="70">
                  <c:v>0.12000000000000002</c:v>
                </c:pt>
                <c:pt idx="71">
                  <c:v>0.3500000000000002</c:v>
                </c:pt>
                <c:pt idx="72">
                  <c:v>0.3500000000000002</c:v>
                </c:pt>
                <c:pt idx="73">
                  <c:v>0.3500000000000002</c:v>
                </c:pt>
                <c:pt idx="74">
                  <c:v>0.60000000000000042</c:v>
                </c:pt>
                <c:pt idx="75">
                  <c:v>0.60000000000000042</c:v>
                </c:pt>
                <c:pt idx="76">
                  <c:v>0.60000000000000042</c:v>
                </c:pt>
                <c:pt idx="77" formatCode="General">
                  <c:v>0.85000000000000042</c:v>
                </c:pt>
                <c:pt idx="78" formatCode="General">
                  <c:v>0.85000000000000042</c:v>
                </c:pt>
                <c:pt idx="79" formatCode="General">
                  <c:v>0.85000000000000042</c:v>
                </c:pt>
                <c:pt idx="80" formatCode="General">
                  <c:v>1.05</c:v>
                </c:pt>
                <c:pt idx="81" formatCode="General">
                  <c:v>1.05</c:v>
                </c:pt>
                <c:pt idx="82" formatCode="General">
                  <c:v>1.05</c:v>
                </c:pt>
                <c:pt idx="83" formatCode="General">
                  <c:v>1.35</c:v>
                </c:pt>
                <c:pt idx="84" formatCode="General">
                  <c:v>1.35</c:v>
                </c:pt>
                <c:pt idx="85" formatCode="General">
                  <c:v>1.35</c:v>
                </c:pt>
                <c:pt idx="86" formatCode="General">
                  <c:v>1.6</c:v>
                </c:pt>
                <c:pt idx="87" formatCode="General">
                  <c:v>1.6</c:v>
                </c:pt>
                <c:pt idx="88" formatCode="General">
                  <c:v>1.6</c:v>
                </c:pt>
                <c:pt idx="89" formatCode="General">
                  <c:v>1.85</c:v>
                </c:pt>
                <c:pt idx="90" formatCode="General">
                  <c:v>1.85</c:v>
                </c:pt>
                <c:pt idx="91" formatCode="General">
                  <c:v>1.85</c:v>
                </c:pt>
                <c:pt idx="92" formatCode="General">
                  <c:v>2.1</c:v>
                </c:pt>
                <c:pt idx="93" formatCode="General">
                  <c:v>2.1</c:v>
                </c:pt>
                <c:pt idx="94" formatCode="General">
                  <c:v>2.1</c:v>
                </c:pt>
                <c:pt idx="95" formatCode="General">
                  <c:v>2.3499999999999988</c:v>
                </c:pt>
              </c:numCache>
            </c:numRef>
          </c:val>
        </c:ser>
        <c:marker val="1"/>
        <c:axId val="114147328"/>
        <c:axId val="114148864"/>
      </c:lineChart>
      <c:lineChart>
        <c:grouping val="standard"/>
        <c:ser>
          <c:idx val="2"/>
          <c:order val="2"/>
          <c:tx>
            <c:strRef>
              <c:f>Sheet2!$A$4</c:f>
              <c:strCache>
                <c:ptCount val="1"/>
                <c:pt idx="0">
                  <c:v>yen/dollar(right)</c:v>
                </c:pt>
              </c:strCache>
            </c:strRef>
          </c:tx>
          <c:marker>
            <c:symbol val="none"/>
          </c:marker>
          <c:cat>
            <c:strRef>
              <c:f>Sheet2!$B$1:$CS$1</c:f>
              <c:strCache>
                <c:ptCount val="96"/>
                <c:pt idx="0">
                  <c:v>2010M1</c:v>
                </c:pt>
                <c:pt idx="1">
                  <c:v>2010M2</c:v>
                </c:pt>
                <c:pt idx="2">
                  <c:v>2010M3</c:v>
                </c:pt>
                <c:pt idx="3">
                  <c:v>2010M4</c:v>
                </c:pt>
                <c:pt idx="4">
                  <c:v>2010M5</c:v>
                </c:pt>
                <c:pt idx="5">
                  <c:v>2010M6</c:v>
                </c:pt>
                <c:pt idx="6">
                  <c:v>2010M7</c:v>
                </c:pt>
                <c:pt idx="7">
                  <c:v>2010M8</c:v>
                </c:pt>
                <c:pt idx="8">
                  <c:v>2010M9</c:v>
                </c:pt>
                <c:pt idx="9">
                  <c:v>2010M10</c:v>
                </c:pt>
                <c:pt idx="10">
                  <c:v>2010M11</c:v>
                </c:pt>
                <c:pt idx="11">
                  <c:v>2010M12</c:v>
                </c:pt>
                <c:pt idx="12">
                  <c:v>2011M1</c:v>
                </c:pt>
                <c:pt idx="13">
                  <c:v>2011M2</c:v>
                </c:pt>
                <c:pt idx="14">
                  <c:v>2011M3</c:v>
                </c:pt>
                <c:pt idx="15">
                  <c:v>2011M4</c:v>
                </c:pt>
                <c:pt idx="16">
                  <c:v>2011M5</c:v>
                </c:pt>
                <c:pt idx="17">
                  <c:v>2011M6</c:v>
                </c:pt>
                <c:pt idx="18">
                  <c:v>2011M7</c:v>
                </c:pt>
                <c:pt idx="19">
                  <c:v>2011M8</c:v>
                </c:pt>
                <c:pt idx="20">
                  <c:v>2011M9</c:v>
                </c:pt>
                <c:pt idx="21">
                  <c:v>2011M10</c:v>
                </c:pt>
                <c:pt idx="22">
                  <c:v>2011M11</c:v>
                </c:pt>
                <c:pt idx="23">
                  <c:v>2011M12</c:v>
                </c:pt>
                <c:pt idx="24">
                  <c:v>2012M1</c:v>
                </c:pt>
                <c:pt idx="25">
                  <c:v>2012M2</c:v>
                </c:pt>
                <c:pt idx="26">
                  <c:v>2012M3</c:v>
                </c:pt>
                <c:pt idx="27">
                  <c:v>2012M4</c:v>
                </c:pt>
                <c:pt idx="28">
                  <c:v>2012M5</c:v>
                </c:pt>
                <c:pt idx="29">
                  <c:v>2012M6</c:v>
                </c:pt>
                <c:pt idx="30">
                  <c:v>2012M7</c:v>
                </c:pt>
                <c:pt idx="31">
                  <c:v>2012M8</c:v>
                </c:pt>
                <c:pt idx="32">
                  <c:v>2012M9</c:v>
                </c:pt>
                <c:pt idx="33">
                  <c:v>2012M10</c:v>
                </c:pt>
                <c:pt idx="34">
                  <c:v>2012M11</c:v>
                </c:pt>
                <c:pt idx="35">
                  <c:v>2012M12</c:v>
                </c:pt>
                <c:pt idx="36">
                  <c:v>2013M1</c:v>
                </c:pt>
                <c:pt idx="37">
                  <c:v>2013M2</c:v>
                </c:pt>
                <c:pt idx="38">
                  <c:v>2013M3</c:v>
                </c:pt>
                <c:pt idx="39">
                  <c:v>2013M4</c:v>
                </c:pt>
                <c:pt idx="40">
                  <c:v>2013M5</c:v>
                </c:pt>
                <c:pt idx="41">
                  <c:v>2013M6</c:v>
                </c:pt>
                <c:pt idx="42">
                  <c:v>2013M7</c:v>
                </c:pt>
                <c:pt idx="43">
                  <c:v>2013M8</c:v>
                </c:pt>
                <c:pt idx="44">
                  <c:v>2013M9</c:v>
                </c:pt>
                <c:pt idx="45">
                  <c:v>2013M10</c:v>
                </c:pt>
                <c:pt idx="46">
                  <c:v>2013M11</c:v>
                </c:pt>
                <c:pt idx="47">
                  <c:v>2013M12</c:v>
                </c:pt>
                <c:pt idx="48">
                  <c:v>2014M1</c:v>
                </c:pt>
                <c:pt idx="49">
                  <c:v>2014M2</c:v>
                </c:pt>
                <c:pt idx="50">
                  <c:v>2014M3</c:v>
                </c:pt>
                <c:pt idx="51">
                  <c:v>2014M4</c:v>
                </c:pt>
                <c:pt idx="52">
                  <c:v>2014M5</c:v>
                </c:pt>
                <c:pt idx="53">
                  <c:v>2014M6</c:v>
                </c:pt>
                <c:pt idx="54">
                  <c:v>2014M7</c:v>
                </c:pt>
                <c:pt idx="55">
                  <c:v>2014M8</c:v>
                </c:pt>
                <c:pt idx="56">
                  <c:v>2014M9</c:v>
                </c:pt>
                <c:pt idx="57">
                  <c:v>2014M10</c:v>
                </c:pt>
                <c:pt idx="58">
                  <c:v>2014M11</c:v>
                </c:pt>
                <c:pt idx="59">
                  <c:v>2014M12</c:v>
                </c:pt>
                <c:pt idx="60">
                  <c:v>2015M1</c:v>
                </c:pt>
                <c:pt idx="61">
                  <c:v>2015M2</c:v>
                </c:pt>
                <c:pt idx="62">
                  <c:v>2015M3</c:v>
                </c:pt>
                <c:pt idx="63">
                  <c:v>2015M4</c:v>
                </c:pt>
                <c:pt idx="64">
                  <c:v>2015M5</c:v>
                </c:pt>
                <c:pt idx="65">
                  <c:v>2015M6</c:v>
                </c:pt>
                <c:pt idx="66">
                  <c:v>2015M7</c:v>
                </c:pt>
                <c:pt idx="67">
                  <c:v>2015M8</c:v>
                </c:pt>
                <c:pt idx="68">
                  <c:v>2015M9</c:v>
                </c:pt>
                <c:pt idx="69">
                  <c:v>2015M10</c:v>
                </c:pt>
                <c:pt idx="70">
                  <c:v>2015M11</c:v>
                </c:pt>
                <c:pt idx="71">
                  <c:v>2015M12</c:v>
                </c:pt>
                <c:pt idx="72">
                  <c:v>2016m1</c:v>
                </c:pt>
                <c:pt idx="73">
                  <c:v>2016m2</c:v>
                </c:pt>
                <c:pt idx="74">
                  <c:v>2016m3</c:v>
                </c:pt>
                <c:pt idx="75">
                  <c:v>2016m4</c:v>
                </c:pt>
                <c:pt idx="76">
                  <c:v>2016m5</c:v>
                </c:pt>
                <c:pt idx="77">
                  <c:v>2016m6</c:v>
                </c:pt>
                <c:pt idx="78">
                  <c:v>2016m7</c:v>
                </c:pt>
                <c:pt idx="79">
                  <c:v>2016m8</c:v>
                </c:pt>
                <c:pt idx="80">
                  <c:v>2016m9</c:v>
                </c:pt>
                <c:pt idx="81">
                  <c:v>2016m10</c:v>
                </c:pt>
                <c:pt idx="82">
                  <c:v>2016m11</c:v>
                </c:pt>
                <c:pt idx="83">
                  <c:v>2016m12</c:v>
                </c:pt>
                <c:pt idx="84">
                  <c:v>2017m1</c:v>
                </c:pt>
                <c:pt idx="85">
                  <c:v>2017m2</c:v>
                </c:pt>
                <c:pt idx="86">
                  <c:v>2017m3</c:v>
                </c:pt>
                <c:pt idx="87">
                  <c:v>2017m4</c:v>
                </c:pt>
                <c:pt idx="88">
                  <c:v>2017m5</c:v>
                </c:pt>
                <c:pt idx="89">
                  <c:v>2017m6</c:v>
                </c:pt>
                <c:pt idx="90">
                  <c:v>2017m7</c:v>
                </c:pt>
                <c:pt idx="91">
                  <c:v>2017m8</c:v>
                </c:pt>
                <c:pt idx="92">
                  <c:v>2017m9</c:v>
                </c:pt>
                <c:pt idx="93">
                  <c:v>2017m10</c:v>
                </c:pt>
                <c:pt idx="94">
                  <c:v>2017m11</c:v>
                </c:pt>
                <c:pt idx="95">
                  <c:v>2017m12</c:v>
                </c:pt>
              </c:strCache>
            </c:strRef>
          </c:cat>
          <c:val>
            <c:numRef>
              <c:f>Sheet2!$B$4:$CS$4</c:f>
              <c:numCache>
                <c:formatCode>###0.00</c:formatCode>
                <c:ptCount val="96"/>
                <c:pt idx="0">
                  <c:v>91.158899999999988</c:v>
                </c:pt>
                <c:pt idx="1">
                  <c:v>90.283699999999996</c:v>
                </c:pt>
                <c:pt idx="2">
                  <c:v>90.517700000000005</c:v>
                </c:pt>
                <c:pt idx="3">
                  <c:v>93.377099999999999</c:v>
                </c:pt>
                <c:pt idx="4">
                  <c:v>91.765299999999996</c:v>
                </c:pt>
                <c:pt idx="5">
                  <c:v>90.921400000000006</c:v>
                </c:pt>
                <c:pt idx="6">
                  <c:v>87.706999999999994</c:v>
                </c:pt>
                <c:pt idx="7">
                  <c:v>85.473600000000005</c:v>
                </c:pt>
                <c:pt idx="8">
                  <c:v>84.385299999999987</c:v>
                </c:pt>
                <c:pt idx="9">
                  <c:v>81.867000000000004</c:v>
                </c:pt>
                <c:pt idx="10">
                  <c:v>82.475999999999999</c:v>
                </c:pt>
                <c:pt idx="11">
                  <c:v>83.4255</c:v>
                </c:pt>
                <c:pt idx="12">
                  <c:v>82.611099999999993</c:v>
                </c:pt>
                <c:pt idx="13">
                  <c:v>82.497800000000026</c:v>
                </c:pt>
                <c:pt idx="14">
                  <c:v>81.793600000000026</c:v>
                </c:pt>
                <c:pt idx="15">
                  <c:v>83.346999999999994</c:v>
                </c:pt>
                <c:pt idx="16">
                  <c:v>81.257199999999997</c:v>
                </c:pt>
                <c:pt idx="17">
                  <c:v>80.511799999999994</c:v>
                </c:pt>
                <c:pt idx="18">
                  <c:v>79.397400000000005</c:v>
                </c:pt>
                <c:pt idx="19">
                  <c:v>77.2209</c:v>
                </c:pt>
                <c:pt idx="20">
                  <c:v>76.837500000000006</c:v>
                </c:pt>
                <c:pt idx="21">
                  <c:v>76.771999999999991</c:v>
                </c:pt>
                <c:pt idx="22">
                  <c:v>77.579399999999978</c:v>
                </c:pt>
                <c:pt idx="23">
                  <c:v>77.858599999999981</c:v>
                </c:pt>
                <c:pt idx="24">
                  <c:v>76.97829999999999</c:v>
                </c:pt>
                <c:pt idx="25">
                  <c:v>78.391999999999996</c:v>
                </c:pt>
                <c:pt idx="26">
                  <c:v>82.434799999999996</c:v>
                </c:pt>
                <c:pt idx="27">
                  <c:v>81.489500000000007</c:v>
                </c:pt>
                <c:pt idx="28">
                  <c:v>79.715500000000006</c:v>
                </c:pt>
                <c:pt idx="29">
                  <c:v>79.321399999999983</c:v>
                </c:pt>
                <c:pt idx="30">
                  <c:v>78.983000000000004</c:v>
                </c:pt>
                <c:pt idx="31">
                  <c:v>78.6648</c:v>
                </c:pt>
                <c:pt idx="32">
                  <c:v>78.1678</c:v>
                </c:pt>
                <c:pt idx="33">
                  <c:v>78.968599999999995</c:v>
                </c:pt>
                <c:pt idx="34">
                  <c:v>80.792000000000002</c:v>
                </c:pt>
                <c:pt idx="35">
                  <c:v>83.577799999999982</c:v>
                </c:pt>
                <c:pt idx="36">
                  <c:v>89.16</c:v>
                </c:pt>
                <c:pt idx="37">
                  <c:v>93.1661</c:v>
                </c:pt>
                <c:pt idx="38">
                  <c:v>94.788399999999982</c:v>
                </c:pt>
                <c:pt idx="39">
                  <c:v>97.6995</c:v>
                </c:pt>
                <c:pt idx="40">
                  <c:v>101.08199999999999</c:v>
                </c:pt>
                <c:pt idx="41">
                  <c:v>97.331100000000006</c:v>
                </c:pt>
                <c:pt idx="42">
                  <c:v>99.750500000000002</c:v>
                </c:pt>
                <c:pt idx="43">
                  <c:v>97.86999999999999</c:v>
                </c:pt>
                <c:pt idx="44">
                  <c:v>99.278899999999979</c:v>
                </c:pt>
                <c:pt idx="45">
                  <c:v>97.821399999999983</c:v>
                </c:pt>
                <c:pt idx="46">
                  <c:v>99.788299999999992</c:v>
                </c:pt>
                <c:pt idx="47">
                  <c:v>103.41200000000002</c:v>
                </c:pt>
                <c:pt idx="48">
                  <c:v>103.935</c:v>
                </c:pt>
                <c:pt idx="49">
                  <c:v>102.15600000000001</c:v>
                </c:pt>
                <c:pt idx="50">
                  <c:v>102.27200000000001</c:v>
                </c:pt>
                <c:pt idx="51">
                  <c:v>102.56399999999999</c:v>
                </c:pt>
                <c:pt idx="52">
                  <c:v>101.79</c:v>
                </c:pt>
                <c:pt idx="53">
                  <c:v>102.05200000000001</c:v>
                </c:pt>
                <c:pt idx="54">
                  <c:v>102.78</c:v>
                </c:pt>
                <c:pt idx="55">
                  <c:v>102.95699999999999</c:v>
                </c:pt>
                <c:pt idx="56">
                  <c:v>107.24400000000006</c:v>
                </c:pt>
                <c:pt idx="57">
                  <c:v>108.06100000000002</c:v>
                </c:pt>
                <c:pt idx="58">
                  <c:v>116.212</c:v>
                </c:pt>
                <c:pt idx="59">
                  <c:v>119.313</c:v>
                </c:pt>
                <c:pt idx="60">
                  <c:v>118.30800000000001</c:v>
                </c:pt>
                <c:pt idx="61">
                  <c:v>118.563</c:v>
                </c:pt>
                <c:pt idx="62">
                  <c:v>120.387</c:v>
                </c:pt>
                <c:pt idx="63">
                  <c:v>119.55</c:v>
                </c:pt>
                <c:pt idx="64">
                  <c:v>120.68899999999998</c:v>
                </c:pt>
                <c:pt idx="65" formatCode="0.00_ ">
                  <c:v>123.7</c:v>
                </c:pt>
                <c:pt idx="66" formatCode="0.00_ ">
                  <c:v>123.31</c:v>
                </c:pt>
                <c:pt idx="67">
                  <c:v>124</c:v>
                </c:pt>
                <c:pt idx="68">
                  <c:v>125</c:v>
                </c:pt>
                <c:pt idx="69">
                  <c:v>126</c:v>
                </c:pt>
                <c:pt idx="70">
                  <c:v>128</c:v>
                </c:pt>
                <c:pt idx="71" formatCode="General">
                  <c:v>130</c:v>
                </c:pt>
                <c:pt idx="72">
                  <c:v>131</c:v>
                </c:pt>
                <c:pt idx="73">
                  <c:v>132</c:v>
                </c:pt>
                <c:pt idx="74">
                  <c:v>133</c:v>
                </c:pt>
                <c:pt idx="75">
                  <c:v>134</c:v>
                </c:pt>
                <c:pt idx="76">
                  <c:v>135</c:v>
                </c:pt>
                <c:pt idx="77">
                  <c:v>135</c:v>
                </c:pt>
                <c:pt idx="78">
                  <c:v>136</c:v>
                </c:pt>
                <c:pt idx="79">
                  <c:v>136</c:v>
                </c:pt>
                <c:pt idx="80">
                  <c:v>137</c:v>
                </c:pt>
                <c:pt idx="81">
                  <c:v>138</c:v>
                </c:pt>
                <c:pt idx="82">
                  <c:v>139</c:v>
                </c:pt>
                <c:pt idx="83" formatCode="General">
                  <c:v>140</c:v>
                </c:pt>
                <c:pt idx="84">
                  <c:v>140.5</c:v>
                </c:pt>
                <c:pt idx="85">
                  <c:v>141</c:v>
                </c:pt>
                <c:pt idx="86">
                  <c:v>141.5</c:v>
                </c:pt>
                <c:pt idx="87">
                  <c:v>142</c:v>
                </c:pt>
                <c:pt idx="88">
                  <c:v>142</c:v>
                </c:pt>
                <c:pt idx="89" formatCode="General">
                  <c:v>142.5</c:v>
                </c:pt>
                <c:pt idx="90">
                  <c:v>143</c:v>
                </c:pt>
                <c:pt idx="91">
                  <c:v>143.5</c:v>
                </c:pt>
                <c:pt idx="92">
                  <c:v>143.5</c:v>
                </c:pt>
                <c:pt idx="93">
                  <c:v>144</c:v>
                </c:pt>
                <c:pt idx="94">
                  <c:v>144.5</c:v>
                </c:pt>
                <c:pt idx="95" formatCode="General">
                  <c:v>145</c:v>
                </c:pt>
              </c:numCache>
            </c:numRef>
          </c:val>
        </c:ser>
        <c:marker val="1"/>
        <c:axId val="114152192"/>
        <c:axId val="114150400"/>
      </c:lineChart>
      <c:catAx>
        <c:axId val="114147328"/>
        <c:scaling>
          <c:orientation val="minMax"/>
        </c:scaling>
        <c:axPos val="b"/>
        <c:tickLblPos val="nextTo"/>
        <c:crossAx val="114148864"/>
        <c:crosses val="autoZero"/>
        <c:auto val="1"/>
        <c:lblAlgn val="ctr"/>
        <c:lblOffset val="100"/>
      </c:catAx>
      <c:valAx>
        <c:axId val="114148864"/>
        <c:scaling>
          <c:orientation val="minMax"/>
        </c:scaling>
        <c:axPos val="l"/>
        <c:majorGridlines/>
        <c:numFmt formatCode="###0.00" sourceLinked="1"/>
        <c:tickLblPos val="nextTo"/>
        <c:crossAx val="114147328"/>
        <c:crosses val="autoZero"/>
        <c:crossBetween val="between"/>
      </c:valAx>
      <c:valAx>
        <c:axId val="114150400"/>
        <c:scaling>
          <c:orientation val="minMax"/>
          <c:min val="70"/>
        </c:scaling>
        <c:axPos val="r"/>
        <c:numFmt formatCode="###0.00" sourceLinked="1"/>
        <c:tickLblPos val="nextTo"/>
        <c:crossAx val="114152192"/>
        <c:crosses val="max"/>
        <c:crossBetween val="between"/>
      </c:valAx>
      <c:catAx>
        <c:axId val="114152192"/>
        <c:scaling>
          <c:orientation val="minMax"/>
        </c:scaling>
        <c:delete val="1"/>
        <c:axPos val="b"/>
        <c:tickLblPos val="none"/>
        <c:crossAx val="114150400"/>
        <c:crosses val="autoZero"/>
        <c:auto val="1"/>
        <c:lblAlgn val="ctr"/>
        <c:lblOffset val="100"/>
      </c:catAx>
    </c:plotArea>
    <c:legend>
      <c:legendPos val="b"/>
      <c:layout/>
    </c:legend>
    <c:plotVisOnly val="1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'Sheet2 (2)'!$F$3</c:f>
              <c:strCache>
                <c:ptCount val="1"/>
                <c:pt idx="0">
                  <c:v>Korea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(2)'!$G$3:$AU$3</c:f>
              <c:numCache>
                <c:formatCode>###0.00</c:formatCode>
                <c:ptCount val="41"/>
                <c:pt idx="0">
                  <c:v>2006.6</c:v>
                </c:pt>
                <c:pt idx="1">
                  <c:v>3188.1</c:v>
                </c:pt>
                <c:pt idx="2">
                  <c:v>437.7</c:v>
                </c:pt>
                <c:pt idx="3">
                  <c:v>-2114.3000000000002</c:v>
                </c:pt>
                <c:pt idx="4">
                  <c:v>45.3</c:v>
                </c:pt>
                <c:pt idx="5">
                  <c:v>11677</c:v>
                </c:pt>
                <c:pt idx="6">
                  <c:v>6904.2</c:v>
                </c:pt>
                <c:pt idx="7">
                  <c:v>4759.2</c:v>
                </c:pt>
                <c:pt idx="8">
                  <c:v>12549.7</c:v>
                </c:pt>
                <c:pt idx="9">
                  <c:v>2585.6999999999998</c:v>
                </c:pt>
                <c:pt idx="10">
                  <c:v>10133</c:v>
                </c:pt>
                <c:pt idx="11">
                  <c:v>1809.6</c:v>
                </c:pt>
                <c:pt idx="12">
                  <c:v>4374.7</c:v>
                </c:pt>
                <c:pt idx="13">
                  <c:v>-8337.2000000000007</c:v>
                </c:pt>
                <c:pt idx="14">
                  <c:v>9501.1</c:v>
                </c:pt>
                <c:pt idx="15">
                  <c:v>-3117.2</c:v>
                </c:pt>
                <c:pt idx="16">
                  <c:v>-8242.1</c:v>
                </c:pt>
                <c:pt idx="17">
                  <c:v>-19174</c:v>
                </c:pt>
                <c:pt idx="18">
                  <c:v>-19304</c:v>
                </c:pt>
                <c:pt idx="19">
                  <c:v>-2749.3</c:v>
                </c:pt>
                <c:pt idx="20">
                  <c:v>-11685.2</c:v>
                </c:pt>
                <c:pt idx="21">
                  <c:v>-7198.5</c:v>
                </c:pt>
                <c:pt idx="22">
                  <c:v>-15621.2</c:v>
                </c:pt>
                <c:pt idx="23">
                  <c:v>-7859.8</c:v>
                </c:pt>
                <c:pt idx="24">
                  <c:v>472.1</c:v>
                </c:pt>
                <c:pt idx="25">
                  <c:v>-4043.3</c:v>
                </c:pt>
                <c:pt idx="26">
                  <c:v>-8344.5</c:v>
                </c:pt>
                <c:pt idx="27">
                  <c:v>-1227</c:v>
                </c:pt>
                <c:pt idx="28">
                  <c:v>-14759.6</c:v>
                </c:pt>
                <c:pt idx="29">
                  <c:v>6803</c:v>
                </c:pt>
                <c:pt idx="30">
                  <c:v>-4177.7</c:v>
                </c:pt>
                <c:pt idx="31">
                  <c:v>5386.5</c:v>
                </c:pt>
                <c:pt idx="32">
                  <c:v>7285.9</c:v>
                </c:pt>
                <c:pt idx="33">
                  <c:v>9776.5</c:v>
                </c:pt>
                <c:pt idx="34">
                  <c:v>-9375.4</c:v>
                </c:pt>
                <c:pt idx="35">
                  <c:v>1657.5</c:v>
                </c:pt>
                <c:pt idx="36">
                  <c:v>13596.7</c:v>
                </c:pt>
                <c:pt idx="37">
                  <c:v>5867.2</c:v>
                </c:pt>
                <c:pt idx="38">
                  <c:v>4762.4000000000005</c:v>
                </c:pt>
                <c:pt idx="39">
                  <c:v>9379</c:v>
                </c:pt>
                <c:pt idx="40">
                  <c:v>0</c:v>
                </c:pt>
              </c:numCache>
            </c:numRef>
          </c:val>
        </c:ser>
        <c:ser>
          <c:idx val="1"/>
          <c:order val="1"/>
          <c:tx>
            <c:strRef>
              <c:f>'Sheet2 (2)'!$F$4</c:f>
              <c:strCache>
                <c:ptCount val="1"/>
                <c:pt idx="0">
                  <c:v>Singapore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(2)'!$G$4:$AU$4</c:f>
              <c:numCache>
                <c:formatCode>###0.00</c:formatCode>
                <c:ptCount val="41"/>
                <c:pt idx="0">
                  <c:v>4278.0200000000004</c:v>
                </c:pt>
                <c:pt idx="1">
                  <c:v>63.786300000000011</c:v>
                </c:pt>
                <c:pt idx="2">
                  <c:v>-1420.54</c:v>
                </c:pt>
                <c:pt idx="3">
                  <c:v>-1884.37</c:v>
                </c:pt>
                <c:pt idx="4">
                  <c:v>1760.53</c:v>
                </c:pt>
                <c:pt idx="5">
                  <c:v>5138.4000000000005</c:v>
                </c:pt>
                <c:pt idx="6">
                  <c:v>2438.7399999999998</c:v>
                </c:pt>
                <c:pt idx="7">
                  <c:v>6948.7</c:v>
                </c:pt>
                <c:pt idx="8">
                  <c:v>9055.7800000000007</c:v>
                </c:pt>
                <c:pt idx="9">
                  <c:v>16420.900000000001</c:v>
                </c:pt>
                <c:pt idx="10">
                  <c:v>6003.87</c:v>
                </c:pt>
                <c:pt idx="11">
                  <c:v>16153.8</c:v>
                </c:pt>
                <c:pt idx="12">
                  <c:v>14607.5</c:v>
                </c:pt>
                <c:pt idx="13">
                  <c:v>-13.614700000000001</c:v>
                </c:pt>
                <c:pt idx="14">
                  <c:v>-7370.17</c:v>
                </c:pt>
                <c:pt idx="15">
                  <c:v>-17921.5</c:v>
                </c:pt>
                <c:pt idx="16">
                  <c:v>337.69099999999975</c:v>
                </c:pt>
                <c:pt idx="17">
                  <c:v>18976.3</c:v>
                </c:pt>
                <c:pt idx="18">
                  <c:v>5799.09</c:v>
                </c:pt>
                <c:pt idx="19">
                  <c:v>1928.86</c:v>
                </c:pt>
                <c:pt idx="20">
                  <c:v>8741.61</c:v>
                </c:pt>
                <c:pt idx="21">
                  <c:v>-1068.8699999999999</c:v>
                </c:pt>
                <c:pt idx="22">
                  <c:v>14212</c:v>
                </c:pt>
                <c:pt idx="23">
                  <c:v>7731.67</c:v>
                </c:pt>
                <c:pt idx="24">
                  <c:v>8153.02</c:v>
                </c:pt>
                <c:pt idx="25">
                  <c:v>-5452.43</c:v>
                </c:pt>
                <c:pt idx="26">
                  <c:v>14280.4</c:v>
                </c:pt>
                <c:pt idx="27">
                  <c:v>-3875.82</c:v>
                </c:pt>
                <c:pt idx="28">
                  <c:v>22509.5</c:v>
                </c:pt>
                <c:pt idx="29">
                  <c:v>9554.83</c:v>
                </c:pt>
                <c:pt idx="30">
                  <c:v>16203.8</c:v>
                </c:pt>
                <c:pt idx="31">
                  <c:v>26471.5</c:v>
                </c:pt>
                <c:pt idx="32">
                  <c:v>18666.3</c:v>
                </c:pt>
                <c:pt idx="33">
                  <c:v>3219.3100000000018</c:v>
                </c:pt>
                <c:pt idx="34">
                  <c:v>13706.4</c:v>
                </c:pt>
                <c:pt idx="35">
                  <c:v>30344.2</c:v>
                </c:pt>
                <c:pt idx="36">
                  <c:v>20989.4</c:v>
                </c:pt>
                <c:pt idx="37">
                  <c:v>28890</c:v>
                </c:pt>
                <c:pt idx="38">
                  <c:v>3783.34</c:v>
                </c:pt>
                <c:pt idx="39">
                  <c:v>-418.54399999999993</c:v>
                </c:pt>
                <c:pt idx="40">
                  <c:v>0</c:v>
                </c:pt>
              </c:numCache>
            </c:numRef>
          </c:val>
        </c:ser>
        <c:ser>
          <c:idx val="2"/>
          <c:order val="2"/>
          <c:tx>
            <c:strRef>
              <c:f>'Sheet2 (2)'!$F$5</c:f>
              <c:strCache>
                <c:ptCount val="1"/>
                <c:pt idx="0">
                  <c:v>Malaysia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(2)'!$G$5:$AU$5</c:f>
              <c:numCache>
                <c:formatCode>###0.00</c:formatCode>
                <c:ptCount val="41"/>
                <c:pt idx="0">
                  <c:v>-957.36799999999937</c:v>
                </c:pt>
                <c:pt idx="1">
                  <c:v>-511.57900000000001</c:v>
                </c:pt>
                <c:pt idx="2">
                  <c:v>914.17700000000002</c:v>
                </c:pt>
                <c:pt idx="3">
                  <c:v>4255.08</c:v>
                </c:pt>
                <c:pt idx="4">
                  <c:v>-2245.0300000000002</c:v>
                </c:pt>
                <c:pt idx="5">
                  <c:v>285.14000000000021</c:v>
                </c:pt>
                <c:pt idx="6">
                  <c:v>-20.670300000000001</c:v>
                </c:pt>
                <c:pt idx="7">
                  <c:v>-1455.34</c:v>
                </c:pt>
                <c:pt idx="8">
                  <c:v>-7306.37</c:v>
                </c:pt>
                <c:pt idx="9">
                  <c:v>-4716.13</c:v>
                </c:pt>
                <c:pt idx="10">
                  <c:v>8296.3699999999881</c:v>
                </c:pt>
                <c:pt idx="11">
                  <c:v>-1662.01</c:v>
                </c:pt>
                <c:pt idx="12">
                  <c:v>-7966.71</c:v>
                </c:pt>
                <c:pt idx="13">
                  <c:v>6776.8600000000024</c:v>
                </c:pt>
                <c:pt idx="14">
                  <c:v>15827.6</c:v>
                </c:pt>
                <c:pt idx="15">
                  <c:v>9322.93</c:v>
                </c:pt>
                <c:pt idx="16">
                  <c:v>3837.12</c:v>
                </c:pt>
                <c:pt idx="17">
                  <c:v>3010.52</c:v>
                </c:pt>
                <c:pt idx="18">
                  <c:v>-5141.68</c:v>
                </c:pt>
                <c:pt idx="19">
                  <c:v>-1414.57</c:v>
                </c:pt>
                <c:pt idx="20">
                  <c:v>-3840.98</c:v>
                </c:pt>
                <c:pt idx="21">
                  <c:v>-4236.45</c:v>
                </c:pt>
                <c:pt idx="22">
                  <c:v>-5791.1600000000035</c:v>
                </c:pt>
                <c:pt idx="23">
                  <c:v>-1125.3699999999999</c:v>
                </c:pt>
                <c:pt idx="24">
                  <c:v>-2766.27</c:v>
                </c:pt>
                <c:pt idx="25">
                  <c:v>-15913.6</c:v>
                </c:pt>
                <c:pt idx="26">
                  <c:v>9218.31</c:v>
                </c:pt>
                <c:pt idx="27">
                  <c:v>783.33900000000006</c:v>
                </c:pt>
                <c:pt idx="28">
                  <c:v>-8202.5</c:v>
                </c:pt>
                <c:pt idx="29">
                  <c:v>1585.8799999999999</c:v>
                </c:pt>
                <c:pt idx="30">
                  <c:v>-8917.07</c:v>
                </c:pt>
                <c:pt idx="31">
                  <c:v>-3394.73</c:v>
                </c:pt>
                <c:pt idx="32">
                  <c:v>-1253.02</c:v>
                </c:pt>
                <c:pt idx="33">
                  <c:v>-1207.23</c:v>
                </c:pt>
                <c:pt idx="34">
                  <c:v>2981.4700000000012</c:v>
                </c:pt>
                <c:pt idx="35">
                  <c:v>209.696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3"/>
          <c:order val="3"/>
          <c:tx>
            <c:strRef>
              <c:f>'Sheet2 (2)'!$F$6</c:f>
              <c:strCache>
                <c:ptCount val="1"/>
                <c:pt idx="0">
                  <c:v>Thailand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(2)'!$G$6:$AU$6</c:f>
              <c:numCache>
                <c:formatCode>###0.00</c:formatCode>
                <c:ptCount val="41"/>
                <c:pt idx="0">
                  <c:v>-1972.72</c:v>
                </c:pt>
                <c:pt idx="1">
                  <c:v>-935.66800000000001</c:v>
                </c:pt>
                <c:pt idx="2">
                  <c:v>-1875.6799999999998</c:v>
                </c:pt>
                <c:pt idx="3">
                  <c:v>-763.70899999999995</c:v>
                </c:pt>
                <c:pt idx="4">
                  <c:v>-2404</c:v>
                </c:pt>
                <c:pt idx="5">
                  <c:v>-438.03899999999965</c:v>
                </c:pt>
                <c:pt idx="6">
                  <c:v>-1105.56</c:v>
                </c:pt>
                <c:pt idx="7">
                  <c:v>-327.31400000000002</c:v>
                </c:pt>
                <c:pt idx="8">
                  <c:v>490.22599999999977</c:v>
                </c:pt>
                <c:pt idx="9">
                  <c:v>-297.709</c:v>
                </c:pt>
                <c:pt idx="10">
                  <c:v>1134.44</c:v>
                </c:pt>
                <c:pt idx="11">
                  <c:v>5409.06</c:v>
                </c:pt>
                <c:pt idx="12">
                  <c:v>-3984.48</c:v>
                </c:pt>
                <c:pt idx="13">
                  <c:v>6065.79</c:v>
                </c:pt>
                <c:pt idx="14">
                  <c:v>4178.4699999999993</c:v>
                </c:pt>
                <c:pt idx="15">
                  <c:v>-4093.92</c:v>
                </c:pt>
                <c:pt idx="16">
                  <c:v>-715.05899999999997</c:v>
                </c:pt>
                <c:pt idx="17">
                  <c:v>2644.92</c:v>
                </c:pt>
                <c:pt idx="18">
                  <c:v>1431.42</c:v>
                </c:pt>
                <c:pt idx="19">
                  <c:v>2189.59</c:v>
                </c:pt>
                <c:pt idx="20">
                  <c:v>-3758.77</c:v>
                </c:pt>
                <c:pt idx="21">
                  <c:v>-348.464</c:v>
                </c:pt>
                <c:pt idx="22">
                  <c:v>-3274.8</c:v>
                </c:pt>
                <c:pt idx="23">
                  <c:v>-2422.9899999999998</c:v>
                </c:pt>
                <c:pt idx="24">
                  <c:v>-3832.04</c:v>
                </c:pt>
                <c:pt idx="25">
                  <c:v>2358.3700000000017</c:v>
                </c:pt>
                <c:pt idx="26">
                  <c:v>-4128.9399999999996</c:v>
                </c:pt>
                <c:pt idx="27">
                  <c:v>-545.30899999999997</c:v>
                </c:pt>
                <c:pt idx="28">
                  <c:v>-2416.58</c:v>
                </c:pt>
                <c:pt idx="29">
                  <c:v>129.04599999999999</c:v>
                </c:pt>
                <c:pt idx="30">
                  <c:v>-3972.63</c:v>
                </c:pt>
                <c:pt idx="31">
                  <c:v>2875.86</c:v>
                </c:pt>
                <c:pt idx="32">
                  <c:v>-4278.74</c:v>
                </c:pt>
                <c:pt idx="33">
                  <c:v>4632.4000000000005</c:v>
                </c:pt>
                <c:pt idx="34">
                  <c:v>357.44400000000002</c:v>
                </c:pt>
                <c:pt idx="35">
                  <c:v>4110.05</c:v>
                </c:pt>
                <c:pt idx="36">
                  <c:v>3054.82</c:v>
                </c:pt>
                <c:pt idx="37">
                  <c:v>2810.54</c:v>
                </c:pt>
                <c:pt idx="38">
                  <c:v>1650.4</c:v>
                </c:pt>
                <c:pt idx="39">
                  <c:v>4536.09</c:v>
                </c:pt>
                <c:pt idx="40">
                  <c:v>0</c:v>
                </c:pt>
              </c:numCache>
            </c:numRef>
          </c:val>
        </c:ser>
        <c:ser>
          <c:idx val="4"/>
          <c:order val="4"/>
          <c:tx>
            <c:strRef>
              <c:f>'Sheet2 (2)'!$F$7</c:f>
              <c:strCache>
                <c:ptCount val="1"/>
                <c:pt idx="0">
                  <c:v>Vietnam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(2)'!$G$7:$AU$7</c:f>
              <c:numCache>
                <c:formatCode>###0.00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-865</c:v>
                </c:pt>
                <c:pt idx="4">
                  <c:v>-198</c:v>
                </c:pt>
                <c:pt idx="5">
                  <c:v>-274</c:v>
                </c:pt>
                <c:pt idx="6">
                  <c:v>-202</c:v>
                </c:pt>
                <c:pt idx="7">
                  <c:v>-639</c:v>
                </c:pt>
                <c:pt idx="8">
                  <c:v>-1091</c:v>
                </c:pt>
                <c:pt idx="9">
                  <c:v>-1500</c:v>
                </c:pt>
                <c:pt idx="10">
                  <c:v>-2063</c:v>
                </c:pt>
                <c:pt idx="11">
                  <c:v>-1589</c:v>
                </c:pt>
                <c:pt idx="12">
                  <c:v>-1267</c:v>
                </c:pt>
                <c:pt idx="13">
                  <c:v>234</c:v>
                </c:pt>
                <c:pt idx="14">
                  <c:v>153</c:v>
                </c:pt>
                <c:pt idx="15">
                  <c:v>1458</c:v>
                </c:pt>
                <c:pt idx="16">
                  <c:v>634</c:v>
                </c:pt>
                <c:pt idx="17">
                  <c:v>-142</c:v>
                </c:pt>
                <c:pt idx="18">
                  <c:v>-84</c:v>
                </c:pt>
                <c:pt idx="19">
                  <c:v>-337</c:v>
                </c:pt>
                <c:pt idx="20">
                  <c:v>-1290</c:v>
                </c:pt>
                <c:pt idx="21">
                  <c:v>-490</c:v>
                </c:pt>
                <c:pt idx="22">
                  <c:v>-160</c:v>
                </c:pt>
                <c:pt idx="23">
                  <c:v>-430</c:v>
                </c:pt>
                <c:pt idx="24">
                  <c:v>-565</c:v>
                </c:pt>
                <c:pt idx="25">
                  <c:v>-326</c:v>
                </c:pt>
                <c:pt idx="26">
                  <c:v>-299</c:v>
                </c:pt>
                <c:pt idx="27">
                  <c:v>-222</c:v>
                </c:pt>
                <c:pt idx="28">
                  <c:v>-774</c:v>
                </c:pt>
                <c:pt idx="29">
                  <c:v>-388</c:v>
                </c:pt>
                <c:pt idx="30">
                  <c:v>-202</c:v>
                </c:pt>
                <c:pt idx="31">
                  <c:v>-626</c:v>
                </c:pt>
                <c:pt idx="32">
                  <c:v>-420</c:v>
                </c:pt>
                <c:pt idx="33">
                  <c:v>-732</c:v>
                </c:pt>
                <c:pt idx="34">
                  <c:v>60</c:v>
                </c:pt>
                <c:pt idx="35">
                  <c:v>-377</c:v>
                </c:pt>
                <c:pt idx="36">
                  <c:v>-6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5"/>
          <c:order val="5"/>
          <c:tx>
            <c:strRef>
              <c:f>'Sheet2 (2)'!$F$8</c:f>
              <c:strCache>
                <c:ptCount val="1"/>
                <c:pt idx="0">
                  <c:v>Philippines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(2)'!$G$8:$AU$8</c:f>
              <c:numCache>
                <c:formatCode>###0.00</c:formatCode>
                <c:ptCount val="41"/>
                <c:pt idx="0">
                  <c:v>111.795</c:v>
                </c:pt>
                <c:pt idx="1">
                  <c:v>-945.26300000000003</c:v>
                </c:pt>
                <c:pt idx="2">
                  <c:v>-1341.96</c:v>
                </c:pt>
                <c:pt idx="3">
                  <c:v>877.61</c:v>
                </c:pt>
                <c:pt idx="4">
                  <c:v>-2126.25</c:v>
                </c:pt>
                <c:pt idx="5">
                  <c:v>1652.81</c:v>
                </c:pt>
                <c:pt idx="6">
                  <c:v>-1716.52</c:v>
                </c:pt>
                <c:pt idx="7">
                  <c:v>-829.17300000000046</c:v>
                </c:pt>
                <c:pt idx="8">
                  <c:v>362.48499999999979</c:v>
                </c:pt>
                <c:pt idx="9">
                  <c:v>-578.08399999999995</c:v>
                </c:pt>
                <c:pt idx="10">
                  <c:v>-824.31799999999942</c:v>
                </c:pt>
                <c:pt idx="11">
                  <c:v>-535.495</c:v>
                </c:pt>
                <c:pt idx="12">
                  <c:v>493.49599999999958</c:v>
                </c:pt>
                <c:pt idx="13">
                  <c:v>621.78599999999994</c:v>
                </c:pt>
                <c:pt idx="14">
                  <c:v>-286.447</c:v>
                </c:pt>
                <c:pt idx="15">
                  <c:v>758.33099999999956</c:v>
                </c:pt>
                <c:pt idx="16">
                  <c:v>870.55599999999959</c:v>
                </c:pt>
                <c:pt idx="17">
                  <c:v>-693.755</c:v>
                </c:pt>
                <c:pt idx="18">
                  <c:v>-1172.5</c:v>
                </c:pt>
                <c:pt idx="19">
                  <c:v>-1058.3599999999999</c:v>
                </c:pt>
                <c:pt idx="20">
                  <c:v>-662.58</c:v>
                </c:pt>
                <c:pt idx="21">
                  <c:v>-309.60500000000002</c:v>
                </c:pt>
                <c:pt idx="22">
                  <c:v>-1264.6899999999998</c:v>
                </c:pt>
                <c:pt idx="23">
                  <c:v>-2653.4300000000012</c:v>
                </c:pt>
                <c:pt idx="24">
                  <c:v>-2152.56</c:v>
                </c:pt>
                <c:pt idx="25">
                  <c:v>-2083.4899999999998</c:v>
                </c:pt>
                <c:pt idx="26">
                  <c:v>-461.10599999999999</c:v>
                </c:pt>
                <c:pt idx="27">
                  <c:v>1033.92</c:v>
                </c:pt>
                <c:pt idx="28">
                  <c:v>-1638.58</c:v>
                </c:pt>
                <c:pt idx="29">
                  <c:v>-275.01900000000001</c:v>
                </c:pt>
                <c:pt idx="30">
                  <c:v>-414.67700000000002</c:v>
                </c:pt>
                <c:pt idx="31">
                  <c:v>-876.75400000000002</c:v>
                </c:pt>
                <c:pt idx="32">
                  <c:v>-784.57100000000003</c:v>
                </c:pt>
                <c:pt idx="33">
                  <c:v>-478.15300000000002</c:v>
                </c:pt>
                <c:pt idx="34">
                  <c:v>-856.50699999999949</c:v>
                </c:pt>
                <c:pt idx="35">
                  <c:v>1118.0899999999999</c:v>
                </c:pt>
                <c:pt idx="36">
                  <c:v>2810.57</c:v>
                </c:pt>
                <c:pt idx="37">
                  <c:v>-649.07500000000005</c:v>
                </c:pt>
                <c:pt idx="38">
                  <c:v>-903.46499999999958</c:v>
                </c:pt>
                <c:pt idx="39">
                  <c:v>1201.8</c:v>
                </c:pt>
                <c:pt idx="40">
                  <c:v>0</c:v>
                </c:pt>
              </c:numCache>
            </c:numRef>
          </c:val>
        </c:ser>
        <c:ser>
          <c:idx val="6"/>
          <c:order val="6"/>
          <c:tx>
            <c:strRef>
              <c:f>'Sheet2 (2)'!$F$9</c:f>
              <c:strCache>
                <c:ptCount val="1"/>
                <c:pt idx="0">
                  <c:v>Indonesia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(2)'!$G$9:$AU$9</c:f>
              <c:numCache>
                <c:formatCode>###0.00</c:formatCode>
                <c:ptCount val="41"/>
                <c:pt idx="0">
                  <c:v>-395.01400000000001</c:v>
                </c:pt>
                <c:pt idx="1">
                  <c:v>804.58699999999999</c:v>
                </c:pt>
                <c:pt idx="2">
                  <c:v>-1737.62</c:v>
                </c:pt>
                <c:pt idx="3">
                  <c:v>-2861.54</c:v>
                </c:pt>
                <c:pt idx="4">
                  <c:v>-3714.1</c:v>
                </c:pt>
                <c:pt idx="5">
                  <c:v>956.17300000000046</c:v>
                </c:pt>
                <c:pt idx="6">
                  <c:v>-206.80500000000001</c:v>
                </c:pt>
                <c:pt idx="7">
                  <c:v>-1311.8899999999999</c:v>
                </c:pt>
                <c:pt idx="8">
                  <c:v>-2491.42</c:v>
                </c:pt>
                <c:pt idx="9">
                  <c:v>-3810.1</c:v>
                </c:pt>
                <c:pt idx="10">
                  <c:v>-465.01</c:v>
                </c:pt>
                <c:pt idx="11">
                  <c:v>1200.45</c:v>
                </c:pt>
                <c:pt idx="12">
                  <c:v>-1983.94</c:v>
                </c:pt>
                <c:pt idx="13">
                  <c:v>-4187.79</c:v>
                </c:pt>
                <c:pt idx="14">
                  <c:v>-62.882200000000005</c:v>
                </c:pt>
                <c:pt idx="15">
                  <c:v>4470.3600000000024</c:v>
                </c:pt>
                <c:pt idx="16">
                  <c:v>-1950.1599999999999</c:v>
                </c:pt>
                <c:pt idx="17">
                  <c:v>-1893.26</c:v>
                </c:pt>
                <c:pt idx="18">
                  <c:v>-2972.04</c:v>
                </c:pt>
                <c:pt idx="19">
                  <c:v>-3520.77</c:v>
                </c:pt>
                <c:pt idx="20">
                  <c:v>-6159.35</c:v>
                </c:pt>
                <c:pt idx="21">
                  <c:v>-1088.6699999999998</c:v>
                </c:pt>
                <c:pt idx="22">
                  <c:v>-4517.08</c:v>
                </c:pt>
                <c:pt idx="23">
                  <c:v>-1436.8899999999999</c:v>
                </c:pt>
                <c:pt idx="24">
                  <c:v>-2919.9900000000002</c:v>
                </c:pt>
                <c:pt idx="25">
                  <c:v>-5212.53</c:v>
                </c:pt>
                <c:pt idx="26">
                  <c:v>4570.9399999999996</c:v>
                </c:pt>
                <c:pt idx="27">
                  <c:v>-244.797</c:v>
                </c:pt>
                <c:pt idx="28">
                  <c:v>-2627.65</c:v>
                </c:pt>
                <c:pt idx="29">
                  <c:v>-3873.13</c:v>
                </c:pt>
                <c:pt idx="30">
                  <c:v>-2515.73</c:v>
                </c:pt>
                <c:pt idx="31">
                  <c:v>-189.90900000000002</c:v>
                </c:pt>
                <c:pt idx="32">
                  <c:v>-3820.48</c:v>
                </c:pt>
                <c:pt idx="33">
                  <c:v>-3793.2</c:v>
                </c:pt>
                <c:pt idx="34">
                  <c:v>-1511.1399999999999</c:v>
                </c:pt>
                <c:pt idx="35">
                  <c:v>-1774.99</c:v>
                </c:pt>
                <c:pt idx="36">
                  <c:v>-8702.84</c:v>
                </c:pt>
                <c:pt idx="37">
                  <c:v>-8316.91</c:v>
                </c:pt>
                <c:pt idx="38">
                  <c:v>-7089.52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7"/>
          <c:order val="7"/>
          <c:tx>
            <c:strRef>
              <c:f>'Sheet2 (2)'!$F$10</c:f>
              <c:strCache>
                <c:ptCount val="1"/>
                <c:pt idx="0">
                  <c:v>Saudi Arabia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(2)'!$G$10:$AU$10</c:f>
              <c:numCache>
                <c:formatCode>###0.00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2234.71</c:v>
                </c:pt>
                <c:pt idx="5">
                  <c:v>4601.2300000000005</c:v>
                </c:pt>
                <c:pt idx="6">
                  <c:v>3633.8100000000018</c:v>
                </c:pt>
                <c:pt idx="7">
                  <c:v>1479.04</c:v>
                </c:pt>
                <c:pt idx="8">
                  <c:v>2694.53</c:v>
                </c:pt>
                <c:pt idx="9">
                  <c:v>5213.43</c:v>
                </c:pt>
                <c:pt idx="10">
                  <c:v>-2053.98</c:v>
                </c:pt>
                <c:pt idx="11">
                  <c:v>-374.4</c:v>
                </c:pt>
                <c:pt idx="12">
                  <c:v>-441.88200000000001</c:v>
                </c:pt>
                <c:pt idx="13">
                  <c:v>1016.4499999999996</c:v>
                </c:pt>
                <c:pt idx="14">
                  <c:v>3301.75</c:v>
                </c:pt>
                <c:pt idx="15">
                  <c:v>-2245.86</c:v>
                </c:pt>
                <c:pt idx="16">
                  <c:v>2498.21</c:v>
                </c:pt>
                <c:pt idx="17">
                  <c:v>5933.03</c:v>
                </c:pt>
                <c:pt idx="18">
                  <c:v>7757.3600000000024</c:v>
                </c:pt>
                <c:pt idx="19">
                  <c:v>3950.11</c:v>
                </c:pt>
                <c:pt idx="20">
                  <c:v>3249.11</c:v>
                </c:pt>
                <c:pt idx="21">
                  <c:v>6235.59</c:v>
                </c:pt>
                <c:pt idx="22">
                  <c:v>926.27900000000045</c:v>
                </c:pt>
                <c:pt idx="23">
                  <c:v>4743.28</c:v>
                </c:pt>
                <c:pt idx="24">
                  <c:v>6939.04</c:v>
                </c:pt>
                <c:pt idx="25">
                  <c:v>901.54</c:v>
                </c:pt>
                <c:pt idx="26">
                  <c:v>4771.83</c:v>
                </c:pt>
                <c:pt idx="27">
                  <c:v>3435.25</c:v>
                </c:pt>
                <c:pt idx="28">
                  <c:v>1818.45</c:v>
                </c:pt>
                <c:pt idx="29">
                  <c:v>-3161.4500000000012</c:v>
                </c:pt>
                <c:pt idx="30">
                  <c:v>3162.8300000000017</c:v>
                </c:pt>
                <c:pt idx="31">
                  <c:v>1364.51</c:v>
                </c:pt>
                <c:pt idx="32">
                  <c:v>861.3769999999995</c:v>
                </c:pt>
                <c:pt idx="33">
                  <c:v>6581.88</c:v>
                </c:pt>
                <c:pt idx="34">
                  <c:v>771.49699999999996</c:v>
                </c:pt>
                <c:pt idx="35">
                  <c:v>-1608.58</c:v>
                </c:pt>
                <c:pt idx="36">
                  <c:v>3323.69</c:v>
                </c:pt>
                <c:pt idx="37">
                  <c:v>4790.79</c:v>
                </c:pt>
                <c:pt idx="38">
                  <c:v>5426.63</c:v>
                </c:pt>
                <c:pt idx="39">
                  <c:v>14785.4</c:v>
                </c:pt>
                <c:pt idx="40">
                  <c:v>0</c:v>
                </c:pt>
              </c:numCache>
            </c:numRef>
          </c:val>
        </c:ser>
        <c:ser>
          <c:idx val="8"/>
          <c:order val="8"/>
          <c:tx>
            <c:strRef>
              <c:f>'Sheet2 (2)'!$F$11</c:f>
              <c:strCache>
                <c:ptCount val="1"/>
                <c:pt idx="0">
                  <c:v>Chile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(2)'!$G$11:$AU$11</c:f>
              <c:numCache>
                <c:formatCode>###0.00</c:formatCode>
                <c:ptCount val="41"/>
                <c:pt idx="0">
                  <c:v>-163.59399999999999</c:v>
                </c:pt>
                <c:pt idx="1">
                  <c:v>770.65699999999958</c:v>
                </c:pt>
                <c:pt idx="2">
                  <c:v>1446.94</c:v>
                </c:pt>
                <c:pt idx="3">
                  <c:v>778.90300000000002</c:v>
                </c:pt>
                <c:pt idx="4">
                  <c:v>2324.58</c:v>
                </c:pt>
                <c:pt idx="5">
                  <c:v>1375.21</c:v>
                </c:pt>
                <c:pt idx="6">
                  <c:v>4173.83</c:v>
                </c:pt>
                <c:pt idx="7">
                  <c:v>1364.86</c:v>
                </c:pt>
                <c:pt idx="8">
                  <c:v>4972.1000000000004</c:v>
                </c:pt>
                <c:pt idx="9">
                  <c:v>2522.52</c:v>
                </c:pt>
                <c:pt idx="10">
                  <c:v>5603.57</c:v>
                </c:pt>
                <c:pt idx="11">
                  <c:v>3363.04</c:v>
                </c:pt>
                <c:pt idx="12">
                  <c:v>4788.6100000000024</c:v>
                </c:pt>
                <c:pt idx="13">
                  <c:v>2170.4100000000012</c:v>
                </c:pt>
                <c:pt idx="14">
                  <c:v>-1011.3299999999996</c:v>
                </c:pt>
                <c:pt idx="15">
                  <c:v>1671.78</c:v>
                </c:pt>
                <c:pt idx="16">
                  <c:v>-1008.55</c:v>
                </c:pt>
                <c:pt idx="17">
                  <c:v>5359.05</c:v>
                </c:pt>
                <c:pt idx="18">
                  <c:v>3284.53</c:v>
                </c:pt>
                <c:pt idx="19">
                  <c:v>4763.54</c:v>
                </c:pt>
                <c:pt idx="20">
                  <c:v>2384.8500000000017</c:v>
                </c:pt>
                <c:pt idx="21">
                  <c:v>347.28299999999979</c:v>
                </c:pt>
                <c:pt idx="22">
                  <c:v>3834.3700000000017</c:v>
                </c:pt>
                <c:pt idx="23">
                  <c:v>-145.88400000000001</c:v>
                </c:pt>
                <c:pt idx="24">
                  <c:v>-1709.01</c:v>
                </c:pt>
                <c:pt idx="25">
                  <c:v>-883.66</c:v>
                </c:pt>
                <c:pt idx="26">
                  <c:v>-7088.7699999999995</c:v>
                </c:pt>
                <c:pt idx="27">
                  <c:v>-1802.31</c:v>
                </c:pt>
                <c:pt idx="28">
                  <c:v>3719.9</c:v>
                </c:pt>
                <c:pt idx="29">
                  <c:v>-3826.8500000000017</c:v>
                </c:pt>
                <c:pt idx="30">
                  <c:v>-617.48199999999997</c:v>
                </c:pt>
                <c:pt idx="31">
                  <c:v>4695.6100000000024</c:v>
                </c:pt>
                <c:pt idx="32">
                  <c:v>-638.79200000000003</c:v>
                </c:pt>
                <c:pt idx="33">
                  <c:v>-6771.23</c:v>
                </c:pt>
                <c:pt idx="34">
                  <c:v>-1410.47</c:v>
                </c:pt>
                <c:pt idx="35">
                  <c:v>3806.53</c:v>
                </c:pt>
                <c:pt idx="36">
                  <c:v>-1006.7</c:v>
                </c:pt>
                <c:pt idx="37">
                  <c:v>709.84499999999957</c:v>
                </c:pt>
                <c:pt idx="38">
                  <c:v>-2313.4100000000012</c:v>
                </c:pt>
                <c:pt idx="39">
                  <c:v>-1081.72</c:v>
                </c:pt>
                <c:pt idx="40">
                  <c:v>1846.71</c:v>
                </c:pt>
              </c:numCache>
            </c:numRef>
          </c:val>
        </c:ser>
        <c:ser>
          <c:idx val="9"/>
          <c:order val="9"/>
          <c:tx>
            <c:strRef>
              <c:f>'Sheet2 (2)'!$F$12</c:f>
              <c:strCache>
                <c:ptCount val="1"/>
                <c:pt idx="0">
                  <c:v>Brazil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(2)'!$G$12:$AU$12</c:f>
              <c:numCache>
                <c:formatCode>###0.00</c:formatCode>
                <c:ptCount val="41"/>
                <c:pt idx="0">
                  <c:v>-5816.89</c:v>
                </c:pt>
                <c:pt idx="1">
                  <c:v>1315.75</c:v>
                </c:pt>
                <c:pt idx="2">
                  <c:v>153.3610000000001</c:v>
                </c:pt>
                <c:pt idx="3">
                  <c:v>-536.755</c:v>
                </c:pt>
                <c:pt idx="4">
                  <c:v>-6639.5</c:v>
                </c:pt>
                <c:pt idx="5">
                  <c:v>7358.6</c:v>
                </c:pt>
                <c:pt idx="6">
                  <c:v>-3215.01</c:v>
                </c:pt>
                <c:pt idx="7">
                  <c:v>-7077.33</c:v>
                </c:pt>
                <c:pt idx="8">
                  <c:v>-9447.91</c:v>
                </c:pt>
                <c:pt idx="9">
                  <c:v>-14679.7</c:v>
                </c:pt>
                <c:pt idx="10">
                  <c:v>-11454.7</c:v>
                </c:pt>
                <c:pt idx="11">
                  <c:v>-12808</c:v>
                </c:pt>
                <c:pt idx="12">
                  <c:v>-5651.85</c:v>
                </c:pt>
                <c:pt idx="13">
                  <c:v>-7640.42</c:v>
                </c:pt>
                <c:pt idx="14">
                  <c:v>-3794.32</c:v>
                </c:pt>
                <c:pt idx="15">
                  <c:v>15953.5</c:v>
                </c:pt>
                <c:pt idx="16">
                  <c:v>2919.34</c:v>
                </c:pt>
                <c:pt idx="17">
                  <c:v>-4315.91</c:v>
                </c:pt>
                <c:pt idx="18">
                  <c:v>-20156</c:v>
                </c:pt>
                <c:pt idx="19">
                  <c:v>-28730.5</c:v>
                </c:pt>
                <c:pt idx="20">
                  <c:v>-8212.7900000000009</c:v>
                </c:pt>
                <c:pt idx="21">
                  <c:v>-14577.3</c:v>
                </c:pt>
                <c:pt idx="22">
                  <c:v>-19745.599999999984</c:v>
                </c:pt>
                <c:pt idx="23">
                  <c:v>-20475.2</c:v>
                </c:pt>
                <c:pt idx="24">
                  <c:v>-13331.9</c:v>
                </c:pt>
                <c:pt idx="25">
                  <c:v>-11814</c:v>
                </c:pt>
                <c:pt idx="26">
                  <c:v>-5673.52</c:v>
                </c:pt>
                <c:pt idx="27">
                  <c:v>-4491.4699999999993</c:v>
                </c:pt>
                <c:pt idx="28">
                  <c:v>-1889.75</c:v>
                </c:pt>
                <c:pt idx="29">
                  <c:v>-474.65600000000001</c:v>
                </c:pt>
                <c:pt idx="30">
                  <c:v>-3338.16</c:v>
                </c:pt>
                <c:pt idx="31">
                  <c:v>-2570.9</c:v>
                </c:pt>
                <c:pt idx="32">
                  <c:v>-7509.76</c:v>
                </c:pt>
                <c:pt idx="33">
                  <c:v>-4899.79</c:v>
                </c:pt>
                <c:pt idx="34">
                  <c:v>-16548.2</c:v>
                </c:pt>
                <c:pt idx="35">
                  <c:v>3268.77</c:v>
                </c:pt>
                <c:pt idx="36">
                  <c:v>-14017.4</c:v>
                </c:pt>
                <c:pt idx="37">
                  <c:v>-15536.9</c:v>
                </c:pt>
                <c:pt idx="38">
                  <c:v>-11199.5</c:v>
                </c:pt>
                <c:pt idx="39">
                  <c:v>2861.74</c:v>
                </c:pt>
                <c:pt idx="40">
                  <c:v>-17100.3</c:v>
                </c:pt>
              </c:numCache>
            </c:numRef>
          </c:val>
        </c:ser>
        <c:ser>
          <c:idx val="10"/>
          <c:order val="10"/>
          <c:tx>
            <c:strRef>
              <c:f>'Sheet2 (2)'!$F$13</c:f>
              <c:strCache>
                <c:ptCount val="1"/>
                <c:pt idx="0">
                  <c:v>Argentina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(2)'!$G$13:$AU$13</c:f>
              <c:numCache>
                <c:formatCode>###0.00</c:formatCode>
                <c:ptCount val="41"/>
                <c:pt idx="0">
                  <c:v>3123.02</c:v>
                </c:pt>
                <c:pt idx="1">
                  <c:v>-624.98</c:v>
                </c:pt>
                <c:pt idx="2">
                  <c:v>-911.28000000000043</c:v>
                </c:pt>
                <c:pt idx="3">
                  <c:v>-1200.3</c:v>
                </c:pt>
                <c:pt idx="4">
                  <c:v>-4379.54</c:v>
                </c:pt>
                <c:pt idx="5">
                  <c:v>-1185.54</c:v>
                </c:pt>
                <c:pt idx="6">
                  <c:v>-498.31</c:v>
                </c:pt>
                <c:pt idx="7">
                  <c:v>-1760.08</c:v>
                </c:pt>
                <c:pt idx="8">
                  <c:v>-3014.79</c:v>
                </c:pt>
                <c:pt idx="9">
                  <c:v>-5074.95</c:v>
                </c:pt>
                <c:pt idx="10">
                  <c:v>1770.1899999999998</c:v>
                </c:pt>
                <c:pt idx="11">
                  <c:v>-749.24</c:v>
                </c:pt>
                <c:pt idx="12">
                  <c:v>754.55</c:v>
                </c:pt>
                <c:pt idx="13">
                  <c:v>2248.86</c:v>
                </c:pt>
                <c:pt idx="14">
                  <c:v>2655.03</c:v>
                </c:pt>
                <c:pt idx="15">
                  <c:v>2369.8500000000017</c:v>
                </c:pt>
                <c:pt idx="16">
                  <c:v>276.85500000000002</c:v>
                </c:pt>
                <c:pt idx="17">
                  <c:v>742.56299999999942</c:v>
                </c:pt>
                <c:pt idx="18">
                  <c:v>1110.52</c:v>
                </c:pt>
                <c:pt idx="19">
                  <c:v>1032.32</c:v>
                </c:pt>
                <c:pt idx="20">
                  <c:v>162.38900000000001</c:v>
                </c:pt>
                <c:pt idx="21">
                  <c:v>-8224.3699999999881</c:v>
                </c:pt>
                <c:pt idx="22">
                  <c:v>-683.21600000000001</c:v>
                </c:pt>
                <c:pt idx="23">
                  <c:v>-1691.1699999999998</c:v>
                </c:pt>
                <c:pt idx="24">
                  <c:v>-425.65499999999997</c:v>
                </c:pt>
                <c:pt idx="25">
                  <c:v>-12.765400000000007</c:v>
                </c:pt>
                <c:pt idx="26">
                  <c:v>538.58299999999997</c:v>
                </c:pt>
                <c:pt idx="27">
                  <c:v>1800.76</c:v>
                </c:pt>
                <c:pt idx="28">
                  <c:v>-1196.8599999999999</c:v>
                </c:pt>
                <c:pt idx="29">
                  <c:v>89.055499999999981</c:v>
                </c:pt>
                <c:pt idx="30">
                  <c:v>1378.83</c:v>
                </c:pt>
                <c:pt idx="31">
                  <c:v>62.889600000000002</c:v>
                </c:pt>
                <c:pt idx="32">
                  <c:v>-188.85700000000011</c:v>
                </c:pt>
                <c:pt idx="33">
                  <c:v>808.07500000000005</c:v>
                </c:pt>
                <c:pt idx="34">
                  <c:v>483.17</c:v>
                </c:pt>
                <c:pt idx="35">
                  <c:v>-1176.24</c:v>
                </c:pt>
                <c:pt idx="36">
                  <c:v>-708.87599999999998</c:v>
                </c:pt>
                <c:pt idx="37">
                  <c:v>-4419.3600000000024</c:v>
                </c:pt>
                <c:pt idx="38">
                  <c:v>-198.131</c:v>
                </c:pt>
                <c:pt idx="39">
                  <c:v>390.97799999999978</c:v>
                </c:pt>
                <c:pt idx="4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'Sheet2 (2)'!$F$14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(2)'!$G$14:$AU$14</c:f>
              <c:numCache>
                <c:formatCode>###0.00</c:formatCode>
                <c:ptCount val="41"/>
                <c:pt idx="0">
                  <c:v>-126.648</c:v>
                </c:pt>
                <c:pt idx="1">
                  <c:v>-11946.1</c:v>
                </c:pt>
                <c:pt idx="2">
                  <c:v>-5725.96</c:v>
                </c:pt>
                <c:pt idx="3">
                  <c:v>-14920.5</c:v>
                </c:pt>
                <c:pt idx="4">
                  <c:v>-14010.1</c:v>
                </c:pt>
                <c:pt idx="5">
                  <c:v>-13201.1</c:v>
                </c:pt>
                <c:pt idx="6">
                  <c:v>-14219</c:v>
                </c:pt>
                <c:pt idx="7">
                  <c:v>-10864.8</c:v>
                </c:pt>
                <c:pt idx="8">
                  <c:v>-12183</c:v>
                </c:pt>
                <c:pt idx="9">
                  <c:v>-14018.8</c:v>
                </c:pt>
                <c:pt idx="10">
                  <c:v>26844.9</c:v>
                </c:pt>
                <c:pt idx="11">
                  <c:v>22809.200000000001</c:v>
                </c:pt>
                <c:pt idx="12">
                  <c:v>-33777.599999999999</c:v>
                </c:pt>
                <c:pt idx="13">
                  <c:v>-15081.8</c:v>
                </c:pt>
                <c:pt idx="14">
                  <c:v>11769.7</c:v>
                </c:pt>
                <c:pt idx="15">
                  <c:v>4223.1500000000024</c:v>
                </c:pt>
                <c:pt idx="16">
                  <c:v>-22415.9</c:v>
                </c:pt>
                <c:pt idx="17">
                  <c:v>-25535.4</c:v>
                </c:pt>
                <c:pt idx="18">
                  <c:v>-14014.2</c:v>
                </c:pt>
                <c:pt idx="19">
                  <c:v>-13857.1</c:v>
                </c:pt>
                <c:pt idx="20">
                  <c:v>-18086.400000000001</c:v>
                </c:pt>
                <c:pt idx="21">
                  <c:v>-15451.5</c:v>
                </c:pt>
                <c:pt idx="22">
                  <c:v>-16458.3</c:v>
                </c:pt>
                <c:pt idx="23">
                  <c:v>-18787.3</c:v>
                </c:pt>
                <c:pt idx="24">
                  <c:v>-745.37900000000002</c:v>
                </c:pt>
                <c:pt idx="25">
                  <c:v>4269.2300000000005</c:v>
                </c:pt>
                <c:pt idx="26">
                  <c:v>-27689.4</c:v>
                </c:pt>
                <c:pt idx="27">
                  <c:v>-10537.7</c:v>
                </c:pt>
                <c:pt idx="28">
                  <c:v>-18970.8</c:v>
                </c:pt>
                <c:pt idx="29">
                  <c:v>10091.6</c:v>
                </c:pt>
                <c:pt idx="30">
                  <c:v>933.58900000000051</c:v>
                </c:pt>
                <c:pt idx="31">
                  <c:v>-5873.6200000000035</c:v>
                </c:pt>
                <c:pt idx="32">
                  <c:v>-10459.799999999992</c:v>
                </c:pt>
                <c:pt idx="33">
                  <c:v>-16522.400000000001</c:v>
                </c:pt>
                <c:pt idx="34">
                  <c:v>-14541.8</c:v>
                </c:pt>
                <c:pt idx="35">
                  <c:v>-8826.1299999999919</c:v>
                </c:pt>
                <c:pt idx="36">
                  <c:v>-3404.23</c:v>
                </c:pt>
                <c:pt idx="37">
                  <c:v>-8372.41</c:v>
                </c:pt>
                <c:pt idx="38">
                  <c:v>2366.2199999999998</c:v>
                </c:pt>
                <c:pt idx="39">
                  <c:v>-12607.2</c:v>
                </c:pt>
                <c:pt idx="4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'Sheet2 (2)'!$F$15</c:f>
              <c:strCache>
                <c:ptCount val="1"/>
                <c:pt idx="0">
                  <c:v>South Afirca</c:v>
                </c:pt>
              </c:strCache>
            </c:strRef>
          </c:tx>
          <c:cat>
            <c:strRef>
              <c:f>'Sheet2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'Sheet2 (2)'!$G$15:$AU$15</c:f>
              <c:numCache>
                <c:formatCode>###0.00</c:formatCode>
                <c:ptCount val="41"/>
                <c:pt idx="0">
                  <c:v>-1650.61</c:v>
                </c:pt>
                <c:pt idx="1">
                  <c:v>-3460.03</c:v>
                </c:pt>
                <c:pt idx="2">
                  <c:v>-809.51199999999949</c:v>
                </c:pt>
                <c:pt idx="3">
                  <c:v>1112.8</c:v>
                </c:pt>
                <c:pt idx="4">
                  <c:v>-8108</c:v>
                </c:pt>
                <c:pt idx="5">
                  <c:v>-4899.9800000000005</c:v>
                </c:pt>
                <c:pt idx="6">
                  <c:v>-2924.32</c:v>
                </c:pt>
                <c:pt idx="7">
                  <c:v>-3695.1</c:v>
                </c:pt>
                <c:pt idx="8">
                  <c:v>-3366.8300000000017</c:v>
                </c:pt>
                <c:pt idx="9">
                  <c:v>-5027.34</c:v>
                </c:pt>
                <c:pt idx="10">
                  <c:v>-2795.4</c:v>
                </c:pt>
                <c:pt idx="11">
                  <c:v>947.15300000000002</c:v>
                </c:pt>
                <c:pt idx="12">
                  <c:v>2937.22</c:v>
                </c:pt>
                <c:pt idx="13">
                  <c:v>-1402.77</c:v>
                </c:pt>
                <c:pt idx="14">
                  <c:v>1532.37</c:v>
                </c:pt>
                <c:pt idx="15">
                  <c:v>11235.8</c:v>
                </c:pt>
                <c:pt idx="16">
                  <c:v>-886.86699999999928</c:v>
                </c:pt>
                <c:pt idx="17">
                  <c:v>-3469.19</c:v>
                </c:pt>
                <c:pt idx="18">
                  <c:v>-3049.67</c:v>
                </c:pt>
                <c:pt idx="19">
                  <c:v>-4216.24</c:v>
                </c:pt>
                <c:pt idx="20">
                  <c:v>-4884.4000000000005</c:v>
                </c:pt>
                <c:pt idx="21">
                  <c:v>-3344.02</c:v>
                </c:pt>
                <c:pt idx="22">
                  <c:v>-4690.6400000000003</c:v>
                </c:pt>
                <c:pt idx="23">
                  <c:v>3146.16</c:v>
                </c:pt>
                <c:pt idx="24">
                  <c:v>-3414.7</c:v>
                </c:pt>
                <c:pt idx="25">
                  <c:v>-927.98599999999999</c:v>
                </c:pt>
                <c:pt idx="26">
                  <c:v>2376.66</c:v>
                </c:pt>
                <c:pt idx="27">
                  <c:v>-2394.2799999999997</c:v>
                </c:pt>
                <c:pt idx="28">
                  <c:v>-501.88499999999999</c:v>
                </c:pt>
                <c:pt idx="29">
                  <c:v>-3019.72</c:v>
                </c:pt>
                <c:pt idx="30">
                  <c:v>-2625.8900000000012</c:v>
                </c:pt>
                <c:pt idx="31">
                  <c:v>-3908.36</c:v>
                </c:pt>
                <c:pt idx="32">
                  <c:v>-1773.52</c:v>
                </c:pt>
                <c:pt idx="33">
                  <c:v>487.26499999999999</c:v>
                </c:pt>
                <c:pt idx="34">
                  <c:v>-5014.6900000000014</c:v>
                </c:pt>
                <c:pt idx="35">
                  <c:v>333.04300000000001</c:v>
                </c:pt>
                <c:pt idx="36">
                  <c:v>-312.04399999999993</c:v>
                </c:pt>
                <c:pt idx="37">
                  <c:v>-1535.51</c:v>
                </c:pt>
                <c:pt idx="38">
                  <c:v>-4412.6200000000035</c:v>
                </c:pt>
                <c:pt idx="39">
                  <c:v>1575.48</c:v>
                </c:pt>
                <c:pt idx="40">
                  <c:v>0</c:v>
                </c:pt>
              </c:numCache>
            </c:numRef>
          </c:val>
        </c:ser>
        <c:overlap val="100"/>
        <c:axId val="114301952"/>
        <c:axId val="114316032"/>
      </c:barChart>
      <c:catAx>
        <c:axId val="114301952"/>
        <c:scaling>
          <c:orientation val="minMax"/>
        </c:scaling>
        <c:axPos val="b"/>
        <c:tickLblPos val="nextTo"/>
        <c:crossAx val="114316032"/>
        <c:crosses val="autoZero"/>
        <c:auto val="1"/>
        <c:lblAlgn val="ctr"/>
        <c:lblOffset val="100"/>
      </c:catAx>
      <c:valAx>
        <c:axId val="114316032"/>
        <c:scaling>
          <c:orientation val="minMax"/>
        </c:scaling>
        <c:axPos val="l"/>
        <c:majorGridlines/>
        <c:numFmt formatCode="###0.00" sourceLinked="1"/>
        <c:tickLblPos val="nextTo"/>
        <c:crossAx val="11430195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'Sheet3 (2)'!$F$3</c:f>
              <c:strCache>
                <c:ptCount val="1"/>
                <c:pt idx="0">
                  <c:v>Korea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(2)'!$G$3:$AU$3</c:f>
              <c:numCache>
                <c:formatCode>###0.00</c:formatCode>
                <c:ptCount val="41"/>
                <c:pt idx="0">
                  <c:v>-4564.4000000000005</c:v>
                </c:pt>
                <c:pt idx="1">
                  <c:v>-1765.1</c:v>
                </c:pt>
                <c:pt idx="2">
                  <c:v>2859.6</c:v>
                </c:pt>
                <c:pt idx="3">
                  <c:v>6019.8</c:v>
                </c:pt>
                <c:pt idx="4">
                  <c:v>-5603.6</c:v>
                </c:pt>
                <c:pt idx="5">
                  <c:v>-15638.5</c:v>
                </c:pt>
                <c:pt idx="6">
                  <c:v>-10693.2</c:v>
                </c:pt>
                <c:pt idx="7">
                  <c:v>-4140.8</c:v>
                </c:pt>
                <c:pt idx="8">
                  <c:v>-16709.7</c:v>
                </c:pt>
                <c:pt idx="9">
                  <c:v>-8753.1</c:v>
                </c:pt>
                <c:pt idx="10">
                  <c:v>-3401.8</c:v>
                </c:pt>
                <c:pt idx="11">
                  <c:v>-3650.5</c:v>
                </c:pt>
                <c:pt idx="12">
                  <c:v>-10138</c:v>
                </c:pt>
                <c:pt idx="13">
                  <c:v>5058.1000000000004</c:v>
                </c:pt>
                <c:pt idx="14">
                  <c:v>-6295.7</c:v>
                </c:pt>
                <c:pt idx="15">
                  <c:v>35994.1</c:v>
                </c:pt>
                <c:pt idx="16">
                  <c:v>-3652.4</c:v>
                </c:pt>
                <c:pt idx="17">
                  <c:v>5296.7</c:v>
                </c:pt>
                <c:pt idx="18">
                  <c:v>-1941.54</c:v>
                </c:pt>
                <c:pt idx="19">
                  <c:v>-1526</c:v>
                </c:pt>
                <c:pt idx="20">
                  <c:v>2015.3</c:v>
                </c:pt>
                <c:pt idx="21">
                  <c:v>5836.1</c:v>
                </c:pt>
                <c:pt idx="22">
                  <c:v>6961.4</c:v>
                </c:pt>
                <c:pt idx="23">
                  <c:v>5817.7</c:v>
                </c:pt>
                <c:pt idx="24">
                  <c:v>-11172.4</c:v>
                </c:pt>
                <c:pt idx="25">
                  <c:v>-3754.9</c:v>
                </c:pt>
                <c:pt idx="26">
                  <c:v>20439.5</c:v>
                </c:pt>
                <c:pt idx="27">
                  <c:v>-2969.5</c:v>
                </c:pt>
                <c:pt idx="28">
                  <c:v>6495.1</c:v>
                </c:pt>
                <c:pt idx="29">
                  <c:v>-6181.1</c:v>
                </c:pt>
                <c:pt idx="30">
                  <c:v>13247.2</c:v>
                </c:pt>
                <c:pt idx="31">
                  <c:v>13076.1</c:v>
                </c:pt>
                <c:pt idx="32">
                  <c:v>-2880.2</c:v>
                </c:pt>
                <c:pt idx="33">
                  <c:v>10063.799999999992</c:v>
                </c:pt>
                <c:pt idx="34">
                  <c:v>23611.4</c:v>
                </c:pt>
                <c:pt idx="35">
                  <c:v>12486.1</c:v>
                </c:pt>
                <c:pt idx="36">
                  <c:v>-6207.4</c:v>
                </c:pt>
                <c:pt idx="37">
                  <c:v>1701.9</c:v>
                </c:pt>
                <c:pt idx="38">
                  <c:v>9510.4</c:v>
                </c:pt>
                <c:pt idx="39">
                  <c:v>16933</c:v>
                </c:pt>
                <c:pt idx="40">
                  <c:v>0</c:v>
                </c:pt>
              </c:numCache>
            </c:numRef>
          </c:val>
        </c:ser>
        <c:ser>
          <c:idx val="1"/>
          <c:order val="1"/>
          <c:tx>
            <c:strRef>
              <c:f>'Sheet3 (2)'!$F$4</c:f>
              <c:strCache>
                <c:ptCount val="1"/>
                <c:pt idx="0">
                  <c:v>Singapore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(2)'!$G$4:$AU$4</c:f>
              <c:numCache>
                <c:formatCode>###0.00</c:formatCode>
                <c:ptCount val="41"/>
                <c:pt idx="0">
                  <c:v>-716.78000000000043</c:v>
                </c:pt>
                <c:pt idx="1">
                  <c:v>2979.8700000000017</c:v>
                </c:pt>
                <c:pt idx="2">
                  <c:v>9970.15</c:v>
                </c:pt>
                <c:pt idx="3">
                  <c:v>9024.57</c:v>
                </c:pt>
                <c:pt idx="4">
                  <c:v>4761.03</c:v>
                </c:pt>
                <c:pt idx="5">
                  <c:v>3750.56</c:v>
                </c:pt>
                <c:pt idx="6">
                  <c:v>3732.03</c:v>
                </c:pt>
                <c:pt idx="7">
                  <c:v>1806.22</c:v>
                </c:pt>
                <c:pt idx="8">
                  <c:v>5791.99</c:v>
                </c:pt>
                <c:pt idx="9">
                  <c:v>-8770.75</c:v>
                </c:pt>
                <c:pt idx="10">
                  <c:v>4407.96</c:v>
                </c:pt>
                <c:pt idx="11">
                  <c:v>-14732.4</c:v>
                </c:pt>
                <c:pt idx="12">
                  <c:v>-14259</c:v>
                </c:pt>
                <c:pt idx="13">
                  <c:v>10629.6</c:v>
                </c:pt>
                <c:pt idx="14">
                  <c:v>18809.099999999984</c:v>
                </c:pt>
                <c:pt idx="15">
                  <c:v>19922.3</c:v>
                </c:pt>
                <c:pt idx="16">
                  <c:v>7908.42</c:v>
                </c:pt>
                <c:pt idx="17">
                  <c:v>-16869.7</c:v>
                </c:pt>
                <c:pt idx="18">
                  <c:v>-10293.799999999992</c:v>
                </c:pt>
                <c:pt idx="19">
                  <c:v>-3610.08</c:v>
                </c:pt>
                <c:pt idx="20">
                  <c:v>-9696.06</c:v>
                </c:pt>
                <c:pt idx="21">
                  <c:v>10166.5</c:v>
                </c:pt>
                <c:pt idx="22">
                  <c:v>5668.9699999999993</c:v>
                </c:pt>
                <c:pt idx="23">
                  <c:v>8473.82</c:v>
                </c:pt>
                <c:pt idx="24">
                  <c:v>1814.07</c:v>
                </c:pt>
                <c:pt idx="25">
                  <c:v>14074.9</c:v>
                </c:pt>
                <c:pt idx="26">
                  <c:v>-1203.23</c:v>
                </c:pt>
                <c:pt idx="27">
                  <c:v>22915.599999999984</c:v>
                </c:pt>
                <c:pt idx="28">
                  <c:v>-4963.58</c:v>
                </c:pt>
                <c:pt idx="29">
                  <c:v>15299.4</c:v>
                </c:pt>
                <c:pt idx="30">
                  <c:v>4363.51</c:v>
                </c:pt>
                <c:pt idx="31">
                  <c:v>-10279.799999999992</c:v>
                </c:pt>
                <c:pt idx="32">
                  <c:v>1245.5</c:v>
                </c:pt>
                <c:pt idx="33">
                  <c:v>21309.599999999984</c:v>
                </c:pt>
                <c:pt idx="34">
                  <c:v>10663.6</c:v>
                </c:pt>
                <c:pt idx="35">
                  <c:v>-14000.3</c:v>
                </c:pt>
                <c:pt idx="36">
                  <c:v>-1908.79</c:v>
                </c:pt>
                <c:pt idx="37">
                  <c:v>-10347.200000000004</c:v>
                </c:pt>
                <c:pt idx="38">
                  <c:v>18896.3</c:v>
                </c:pt>
                <c:pt idx="39">
                  <c:v>28794.6</c:v>
                </c:pt>
              </c:numCache>
            </c:numRef>
          </c:val>
        </c:ser>
        <c:ser>
          <c:idx val="2"/>
          <c:order val="2"/>
          <c:tx>
            <c:strRef>
              <c:f>'Sheet3 (2)'!$F$5</c:f>
              <c:strCache>
                <c:ptCount val="1"/>
                <c:pt idx="0">
                  <c:v>Malaysia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(2)'!$G$5:$AU$5</c:f>
              <c:numCache>
                <c:formatCode>###0.00</c:formatCode>
                <c:ptCount val="41"/>
                <c:pt idx="0">
                  <c:v>36.315800000000003</c:v>
                </c:pt>
                <c:pt idx="1">
                  <c:v>1062.6299999999999</c:v>
                </c:pt>
                <c:pt idx="2">
                  <c:v>-2847.52</c:v>
                </c:pt>
                <c:pt idx="3">
                  <c:v>8789.5</c:v>
                </c:pt>
                <c:pt idx="4">
                  <c:v>3176.3700000000017</c:v>
                </c:pt>
                <c:pt idx="5">
                  <c:v>-244.15900000000002</c:v>
                </c:pt>
                <c:pt idx="6">
                  <c:v>4614.3</c:v>
                </c:pt>
                <c:pt idx="7">
                  <c:v>7784.37</c:v>
                </c:pt>
                <c:pt idx="8">
                  <c:v>7067.73</c:v>
                </c:pt>
                <c:pt idx="9">
                  <c:v>2404.1999999999998</c:v>
                </c:pt>
                <c:pt idx="10">
                  <c:v>-803.04599999999959</c:v>
                </c:pt>
                <c:pt idx="11">
                  <c:v>5304.46</c:v>
                </c:pt>
                <c:pt idx="12">
                  <c:v>-1714.9</c:v>
                </c:pt>
                <c:pt idx="13">
                  <c:v>-3325.96</c:v>
                </c:pt>
                <c:pt idx="14">
                  <c:v>-3859.88</c:v>
                </c:pt>
                <c:pt idx="15">
                  <c:v>10426.799999999992</c:v>
                </c:pt>
                <c:pt idx="16">
                  <c:v>5914.75</c:v>
                </c:pt>
                <c:pt idx="17">
                  <c:v>1921.03</c:v>
                </c:pt>
                <c:pt idx="18">
                  <c:v>5232.4800000000005</c:v>
                </c:pt>
                <c:pt idx="19">
                  <c:v>3335.7599999999998</c:v>
                </c:pt>
                <c:pt idx="20">
                  <c:v>9711.06</c:v>
                </c:pt>
                <c:pt idx="21">
                  <c:v>3706.88</c:v>
                </c:pt>
                <c:pt idx="22">
                  <c:v>1472.86</c:v>
                </c:pt>
                <c:pt idx="23">
                  <c:v>1389.1699999999998</c:v>
                </c:pt>
                <c:pt idx="24">
                  <c:v>4943.95</c:v>
                </c:pt>
                <c:pt idx="25">
                  <c:v>-350.03399999999965</c:v>
                </c:pt>
                <c:pt idx="26">
                  <c:v>-3234.13</c:v>
                </c:pt>
                <c:pt idx="27">
                  <c:v>-3418.24</c:v>
                </c:pt>
                <c:pt idx="28">
                  <c:v>8460.98</c:v>
                </c:pt>
                <c:pt idx="29">
                  <c:v>-1878.08</c:v>
                </c:pt>
                <c:pt idx="30">
                  <c:v>12253.6</c:v>
                </c:pt>
                <c:pt idx="31">
                  <c:v>759.92399999999998</c:v>
                </c:pt>
                <c:pt idx="32">
                  <c:v>307.048</c:v>
                </c:pt>
                <c:pt idx="33">
                  <c:v>-3530.38</c:v>
                </c:pt>
                <c:pt idx="34">
                  <c:v>1346.91</c:v>
                </c:pt>
                <c:pt idx="35">
                  <c:v>4248.2300000000005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3"/>
          <c:order val="3"/>
          <c:tx>
            <c:strRef>
              <c:f>'Sheet3 (2)'!$F$6</c:f>
              <c:strCache>
                <c:ptCount val="1"/>
                <c:pt idx="0">
                  <c:v>Thailand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(2)'!$G$6:$AU$6</c:f>
              <c:numCache>
                <c:formatCode>###0.00</c:formatCode>
                <c:ptCount val="41"/>
                <c:pt idx="0">
                  <c:v>3938.77</c:v>
                </c:pt>
                <c:pt idx="1">
                  <c:v>-243.405</c:v>
                </c:pt>
                <c:pt idx="2">
                  <c:v>2082.3100000000018</c:v>
                </c:pt>
                <c:pt idx="3">
                  <c:v>-172.685</c:v>
                </c:pt>
                <c:pt idx="4">
                  <c:v>2270.88</c:v>
                </c:pt>
                <c:pt idx="5">
                  <c:v>-1145.43</c:v>
                </c:pt>
                <c:pt idx="6">
                  <c:v>2930.04</c:v>
                </c:pt>
                <c:pt idx="7">
                  <c:v>1026.57</c:v>
                </c:pt>
                <c:pt idx="8">
                  <c:v>4139.7300000000005</c:v>
                </c:pt>
                <c:pt idx="9">
                  <c:v>1628.1699999999998</c:v>
                </c:pt>
                <c:pt idx="10">
                  <c:v>-218.27099999999999</c:v>
                </c:pt>
                <c:pt idx="11">
                  <c:v>-2616.4899999999998</c:v>
                </c:pt>
                <c:pt idx="12">
                  <c:v>-6442.7</c:v>
                </c:pt>
                <c:pt idx="13">
                  <c:v>200.97800000000001</c:v>
                </c:pt>
                <c:pt idx="14">
                  <c:v>-1206.3799999999999</c:v>
                </c:pt>
                <c:pt idx="15">
                  <c:v>-3260.9</c:v>
                </c:pt>
                <c:pt idx="16">
                  <c:v>4316.58</c:v>
                </c:pt>
                <c:pt idx="17">
                  <c:v>216.88900000000001</c:v>
                </c:pt>
                <c:pt idx="18">
                  <c:v>-2613.13</c:v>
                </c:pt>
                <c:pt idx="19">
                  <c:v>-3094.23</c:v>
                </c:pt>
                <c:pt idx="20">
                  <c:v>-2011.8799999999999</c:v>
                </c:pt>
                <c:pt idx="21">
                  <c:v>-1261.8499999999999</c:v>
                </c:pt>
                <c:pt idx="22">
                  <c:v>-4108.1000000000004</c:v>
                </c:pt>
                <c:pt idx="23">
                  <c:v>-3277.66</c:v>
                </c:pt>
                <c:pt idx="24">
                  <c:v>-1426.33</c:v>
                </c:pt>
                <c:pt idx="25">
                  <c:v>262.53099999999978</c:v>
                </c:pt>
                <c:pt idx="26">
                  <c:v>3631.96</c:v>
                </c:pt>
                <c:pt idx="27">
                  <c:v>6640.39</c:v>
                </c:pt>
                <c:pt idx="28">
                  <c:v>-1116</c:v>
                </c:pt>
                <c:pt idx="29">
                  <c:v>-2163</c:v>
                </c:pt>
                <c:pt idx="30">
                  <c:v>-1027.1499999999999</c:v>
                </c:pt>
                <c:pt idx="31">
                  <c:v>-5825.01</c:v>
                </c:pt>
                <c:pt idx="32">
                  <c:v>99.458699999999993</c:v>
                </c:pt>
                <c:pt idx="33">
                  <c:v>-6533.91</c:v>
                </c:pt>
                <c:pt idx="34">
                  <c:v>4851.7</c:v>
                </c:pt>
                <c:pt idx="35">
                  <c:v>2685.9100000000012</c:v>
                </c:pt>
                <c:pt idx="36">
                  <c:v>6496.85</c:v>
                </c:pt>
                <c:pt idx="37">
                  <c:v>-3220.8700000000017</c:v>
                </c:pt>
                <c:pt idx="38">
                  <c:v>1572.71</c:v>
                </c:pt>
                <c:pt idx="39">
                  <c:v>2859.16</c:v>
                </c:pt>
                <c:pt idx="40">
                  <c:v>0</c:v>
                </c:pt>
              </c:numCache>
            </c:numRef>
          </c:val>
        </c:ser>
        <c:ser>
          <c:idx val="4"/>
          <c:order val="4"/>
          <c:tx>
            <c:strRef>
              <c:f>'Sheet3 (2)'!$F$7</c:f>
              <c:strCache>
                <c:ptCount val="1"/>
                <c:pt idx="0">
                  <c:v>Vietnam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(2)'!$G$7:$AU$7</c:f>
              <c:numCache>
                <c:formatCode>###0.00</c:formatCode>
                <c:ptCount val="41"/>
                <c:pt idx="0">
                  <c:v>-776.62199999999996</c:v>
                </c:pt>
                <c:pt idx="1">
                  <c:v>-234.137</c:v>
                </c:pt>
                <c:pt idx="2">
                  <c:v>-174.285</c:v>
                </c:pt>
                <c:pt idx="3">
                  <c:v>905.64499999999998</c:v>
                </c:pt>
                <c:pt idx="4">
                  <c:v>-318.30799999999999</c:v>
                </c:pt>
                <c:pt idx="5">
                  <c:v>-181.07300000000001</c:v>
                </c:pt>
                <c:pt idx="6">
                  <c:v>23</c:v>
                </c:pt>
                <c:pt idx="7">
                  <c:v>1049.21</c:v>
                </c:pt>
                <c:pt idx="8">
                  <c:v>-1977</c:v>
                </c:pt>
                <c:pt idx="9">
                  <c:v>-414.45099999999979</c:v>
                </c:pt>
                <c:pt idx="10">
                  <c:v>-1681</c:v>
                </c:pt>
                <c:pt idx="11">
                  <c:v>-873.024</c:v>
                </c:pt>
                <c:pt idx="12">
                  <c:v>-3792.44</c:v>
                </c:pt>
                <c:pt idx="13">
                  <c:v>2181.48</c:v>
                </c:pt>
                <c:pt idx="14">
                  <c:v>-544.24800000000005</c:v>
                </c:pt>
                <c:pt idx="15">
                  <c:v>-1445.43</c:v>
                </c:pt>
                <c:pt idx="16">
                  <c:v>724.29500000000041</c:v>
                </c:pt>
                <c:pt idx="17">
                  <c:v>1416.58</c:v>
                </c:pt>
                <c:pt idx="18">
                  <c:v>-2623.77</c:v>
                </c:pt>
                <c:pt idx="19">
                  <c:v>178.131</c:v>
                </c:pt>
                <c:pt idx="20">
                  <c:v>1729.48</c:v>
                </c:pt>
                <c:pt idx="21">
                  <c:v>46.359799999999993</c:v>
                </c:pt>
                <c:pt idx="22">
                  <c:v>-219.77299999999997</c:v>
                </c:pt>
                <c:pt idx="23">
                  <c:v>1750.86</c:v>
                </c:pt>
                <c:pt idx="24">
                  <c:v>1071.4000000000001</c:v>
                </c:pt>
                <c:pt idx="25">
                  <c:v>-2541.7599999999998</c:v>
                </c:pt>
                <c:pt idx="26">
                  <c:v>1364.6</c:v>
                </c:pt>
                <c:pt idx="27">
                  <c:v>1640.4</c:v>
                </c:pt>
                <c:pt idx="28">
                  <c:v>1069.3599999999999</c:v>
                </c:pt>
                <c:pt idx="29">
                  <c:v>218</c:v>
                </c:pt>
                <c:pt idx="30">
                  <c:v>694.23599999999999</c:v>
                </c:pt>
                <c:pt idx="31">
                  <c:v>-1086</c:v>
                </c:pt>
                <c:pt idx="32">
                  <c:v>296</c:v>
                </c:pt>
                <c:pt idx="33">
                  <c:v>4554</c:v>
                </c:pt>
                <c:pt idx="34">
                  <c:v>2721</c:v>
                </c:pt>
                <c:pt idx="35">
                  <c:v>993</c:v>
                </c:pt>
                <c:pt idx="36">
                  <c:v>-4234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5"/>
          <c:order val="5"/>
          <c:tx>
            <c:strRef>
              <c:f>'Sheet3 (2)'!$F$8</c:f>
              <c:strCache>
                <c:ptCount val="1"/>
                <c:pt idx="0">
                  <c:v>Philippines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(2)'!$G$8:$AU$8</c:f>
              <c:numCache>
                <c:formatCode>###0.00</c:formatCode>
                <c:ptCount val="41"/>
                <c:pt idx="0">
                  <c:v>2355.21</c:v>
                </c:pt>
                <c:pt idx="1">
                  <c:v>388.09099999999978</c:v>
                </c:pt>
                <c:pt idx="2">
                  <c:v>668.32999999999959</c:v>
                </c:pt>
                <c:pt idx="3">
                  <c:v>1335.24</c:v>
                </c:pt>
                <c:pt idx="4">
                  <c:v>883.51900000000001</c:v>
                </c:pt>
                <c:pt idx="5">
                  <c:v>1018.8299999999996</c:v>
                </c:pt>
                <c:pt idx="6">
                  <c:v>3873.29</c:v>
                </c:pt>
                <c:pt idx="7">
                  <c:v>1265.73</c:v>
                </c:pt>
                <c:pt idx="8">
                  <c:v>40.29970000000003</c:v>
                </c:pt>
                <c:pt idx="9">
                  <c:v>-510.27099999999979</c:v>
                </c:pt>
                <c:pt idx="10">
                  <c:v>-586.78800000000047</c:v>
                </c:pt>
                <c:pt idx="11">
                  <c:v>-272.89499999999975</c:v>
                </c:pt>
                <c:pt idx="12">
                  <c:v>156.559</c:v>
                </c:pt>
                <c:pt idx="13">
                  <c:v>-2563.8700000000017</c:v>
                </c:pt>
                <c:pt idx="14">
                  <c:v>-1582.41</c:v>
                </c:pt>
                <c:pt idx="15">
                  <c:v>1520.82</c:v>
                </c:pt>
                <c:pt idx="16">
                  <c:v>-234.38100000000011</c:v>
                </c:pt>
                <c:pt idx="17">
                  <c:v>1972.56</c:v>
                </c:pt>
                <c:pt idx="18">
                  <c:v>-115.64999999999999</c:v>
                </c:pt>
                <c:pt idx="19">
                  <c:v>1243.08</c:v>
                </c:pt>
                <c:pt idx="20">
                  <c:v>-614.99400000000003</c:v>
                </c:pt>
                <c:pt idx="21">
                  <c:v>-2060.59</c:v>
                </c:pt>
                <c:pt idx="22">
                  <c:v>-2268.8200000000002</c:v>
                </c:pt>
                <c:pt idx="23">
                  <c:v>-3490.4700000000012</c:v>
                </c:pt>
                <c:pt idx="24">
                  <c:v>-873.25900000000001</c:v>
                </c:pt>
                <c:pt idx="25">
                  <c:v>1533.91</c:v>
                </c:pt>
                <c:pt idx="26">
                  <c:v>-2307.27</c:v>
                </c:pt>
                <c:pt idx="27">
                  <c:v>654.45699999999943</c:v>
                </c:pt>
                <c:pt idx="28">
                  <c:v>-1180.8</c:v>
                </c:pt>
                <c:pt idx="29">
                  <c:v>1955.1599999999999</c:v>
                </c:pt>
                <c:pt idx="30">
                  <c:v>-2570.38</c:v>
                </c:pt>
                <c:pt idx="31">
                  <c:v>-2690.1</c:v>
                </c:pt>
                <c:pt idx="32">
                  <c:v>-365.31</c:v>
                </c:pt>
                <c:pt idx="33">
                  <c:v>2308.94</c:v>
                </c:pt>
                <c:pt idx="34">
                  <c:v>1029.8499999999999</c:v>
                </c:pt>
                <c:pt idx="35">
                  <c:v>436.20499999999993</c:v>
                </c:pt>
                <c:pt idx="36">
                  <c:v>1782.1899999999998</c:v>
                </c:pt>
                <c:pt idx="37">
                  <c:v>1905.6899999999998</c:v>
                </c:pt>
                <c:pt idx="38">
                  <c:v>851.94899999999996</c:v>
                </c:pt>
                <c:pt idx="39">
                  <c:v>2342.88</c:v>
                </c:pt>
                <c:pt idx="40">
                  <c:v>0</c:v>
                </c:pt>
              </c:numCache>
            </c:numRef>
          </c:val>
        </c:ser>
        <c:ser>
          <c:idx val="6"/>
          <c:order val="6"/>
          <c:tx>
            <c:strRef>
              <c:f>'Sheet3 (2)'!$F$9</c:f>
              <c:strCache>
                <c:ptCount val="1"/>
                <c:pt idx="0">
                  <c:v>Indonesia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(2)'!$G$9:$AU$9</c:f>
              <c:numCache>
                <c:formatCode>###0.00</c:formatCode>
                <c:ptCount val="41"/>
                <c:pt idx="0">
                  <c:v>1711.34</c:v>
                </c:pt>
                <c:pt idx="1">
                  <c:v>2194.13</c:v>
                </c:pt>
                <c:pt idx="2">
                  <c:v>6339.24</c:v>
                </c:pt>
                <c:pt idx="3">
                  <c:v>348.77499999999975</c:v>
                </c:pt>
                <c:pt idx="4">
                  <c:v>2351.04</c:v>
                </c:pt>
                <c:pt idx="5">
                  <c:v>3255.48</c:v>
                </c:pt>
                <c:pt idx="6">
                  <c:v>1683.37</c:v>
                </c:pt>
                <c:pt idx="7">
                  <c:v>4555.25</c:v>
                </c:pt>
                <c:pt idx="8">
                  <c:v>452.21</c:v>
                </c:pt>
                <c:pt idx="9">
                  <c:v>3333.84</c:v>
                </c:pt>
                <c:pt idx="10">
                  <c:v>2418.61</c:v>
                </c:pt>
                <c:pt idx="11">
                  <c:v>-1429.96</c:v>
                </c:pt>
                <c:pt idx="12">
                  <c:v>3160.46</c:v>
                </c:pt>
                <c:pt idx="13">
                  <c:v>2341.96</c:v>
                </c:pt>
                <c:pt idx="14">
                  <c:v>-387.37299999999999</c:v>
                </c:pt>
                <c:pt idx="15">
                  <c:v>2194.1999999999998</c:v>
                </c:pt>
                <c:pt idx="16">
                  <c:v>762.92399999999998</c:v>
                </c:pt>
                <c:pt idx="17">
                  <c:v>4816.8100000000004</c:v>
                </c:pt>
                <c:pt idx="18">
                  <c:v>727.47900000000004</c:v>
                </c:pt>
                <c:pt idx="19">
                  <c:v>1900.28</c:v>
                </c:pt>
                <c:pt idx="20">
                  <c:v>3071.62</c:v>
                </c:pt>
                <c:pt idx="21">
                  <c:v>-308.27499999999975</c:v>
                </c:pt>
                <c:pt idx="22">
                  <c:v>-1179.29</c:v>
                </c:pt>
                <c:pt idx="23">
                  <c:v>-3846.25</c:v>
                </c:pt>
                <c:pt idx="24">
                  <c:v>1867.76</c:v>
                </c:pt>
                <c:pt idx="25">
                  <c:v>-3901.82</c:v>
                </c:pt>
                <c:pt idx="26">
                  <c:v>7125.7699999999995</c:v>
                </c:pt>
                <c:pt idx="27">
                  <c:v>-3290.92</c:v>
                </c:pt>
                <c:pt idx="28">
                  <c:v>2087.3700000000017</c:v>
                </c:pt>
                <c:pt idx="29">
                  <c:v>2535.02</c:v>
                </c:pt>
                <c:pt idx="30">
                  <c:v>1177.1799999999998</c:v>
                </c:pt>
                <c:pt idx="31">
                  <c:v>-7721.99</c:v>
                </c:pt>
                <c:pt idx="32">
                  <c:v>6945.22</c:v>
                </c:pt>
                <c:pt idx="33">
                  <c:v>-1552.7</c:v>
                </c:pt>
                <c:pt idx="34">
                  <c:v>2246.27</c:v>
                </c:pt>
                <c:pt idx="35">
                  <c:v>-6806.1</c:v>
                </c:pt>
                <c:pt idx="36">
                  <c:v>4397.92</c:v>
                </c:pt>
                <c:pt idx="37">
                  <c:v>-2264.67</c:v>
                </c:pt>
                <c:pt idx="38">
                  <c:v>-1207.1399999999999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7"/>
          <c:order val="7"/>
          <c:tx>
            <c:strRef>
              <c:f>'Sheet3 (2)'!$F$10</c:f>
              <c:strCache>
                <c:ptCount val="1"/>
                <c:pt idx="0">
                  <c:v>Chile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(2)'!$G$10:$AU$10</c:f>
              <c:numCache>
                <c:formatCode>###0.00</c:formatCode>
                <c:ptCount val="41"/>
                <c:pt idx="0">
                  <c:v>1751.54</c:v>
                </c:pt>
                <c:pt idx="1">
                  <c:v>-1169.81</c:v>
                </c:pt>
                <c:pt idx="2">
                  <c:v>599.995</c:v>
                </c:pt>
                <c:pt idx="3">
                  <c:v>-825.67600000000004</c:v>
                </c:pt>
                <c:pt idx="4">
                  <c:v>3012.74</c:v>
                </c:pt>
                <c:pt idx="5">
                  <c:v>-1777.1</c:v>
                </c:pt>
                <c:pt idx="6">
                  <c:v>-370.33099999999979</c:v>
                </c:pt>
                <c:pt idx="7">
                  <c:v>-1032.05</c:v>
                </c:pt>
                <c:pt idx="8">
                  <c:v>4723.53</c:v>
                </c:pt>
                <c:pt idx="9">
                  <c:v>-803.46599999999955</c:v>
                </c:pt>
                <c:pt idx="10">
                  <c:v>-397.52099999999979</c:v>
                </c:pt>
                <c:pt idx="11">
                  <c:v>668.9</c:v>
                </c:pt>
                <c:pt idx="12">
                  <c:v>997.08399999999995</c:v>
                </c:pt>
                <c:pt idx="13">
                  <c:v>-3712.25</c:v>
                </c:pt>
                <c:pt idx="14">
                  <c:v>-6407.7699999999995</c:v>
                </c:pt>
                <c:pt idx="15">
                  <c:v>-938.59199999999998</c:v>
                </c:pt>
                <c:pt idx="16">
                  <c:v>2160.86</c:v>
                </c:pt>
                <c:pt idx="17">
                  <c:v>-2043.24</c:v>
                </c:pt>
                <c:pt idx="18">
                  <c:v>-3190.21</c:v>
                </c:pt>
                <c:pt idx="19">
                  <c:v>-2191.23</c:v>
                </c:pt>
                <c:pt idx="20">
                  <c:v>6136.53</c:v>
                </c:pt>
                <c:pt idx="21">
                  <c:v>33.144400000000005</c:v>
                </c:pt>
                <c:pt idx="22">
                  <c:v>-1279.25</c:v>
                </c:pt>
                <c:pt idx="23">
                  <c:v>-37.387099999999997</c:v>
                </c:pt>
                <c:pt idx="24">
                  <c:v>1721.2</c:v>
                </c:pt>
                <c:pt idx="25">
                  <c:v>-4006.25</c:v>
                </c:pt>
                <c:pt idx="26">
                  <c:v>-74.271199999999993</c:v>
                </c:pt>
                <c:pt idx="27">
                  <c:v>-3211.32</c:v>
                </c:pt>
                <c:pt idx="28">
                  <c:v>168.16499999999999</c:v>
                </c:pt>
                <c:pt idx="29">
                  <c:v>-1833.73</c:v>
                </c:pt>
                <c:pt idx="30">
                  <c:v>-124.486</c:v>
                </c:pt>
                <c:pt idx="31">
                  <c:v>-3223.5</c:v>
                </c:pt>
                <c:pt idx="32">
                  <c:v>2042.97</c:v>
                </c:pt>
                <c:pt idx="33">
                  <c:v>2429.0100000000002</c:v>
                </c:pt>
                <c:pt idx="34">
                  <c:v>-1477.6399999999999</c:v>
                </c:pt>
                <c:pt idx="35">
                  <c:v>-1365.98</c:v>
                </c:pt>
                <c:pt idx="36">
                  <c:v>1997.3</c:v>
                </c:pt>
                <c:pt idx="37">
                  <c:v>-96.144800000000004</c:v>
                </c:pt>
                <c:pt idx="38">
                  <c:v>1763.08</c:v>
                </c:pt>
                <c:pt idx="39">
                  <c:v>4587.59</c:v>
                </c:pt>
                <c:pt idx="40">
                  <c:v>-430.11799999999999</c:v>
                </c:pt>
              </c:numCache>
            </c:numRef>
          </c:val>
        </c:ser>
        <c:ser>
          <c:idx val="8"/>
          <c:order val="8"/>
          <c:tx>
            <c:strRef>
              <c:f>'Sheet3 (2)'!$F$11</c:f>
              <c:strCache>
                <c:ptCount val="1"/>
                <c:pt idx="0">
                  <c:v>Brazil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(2)'!$G$11:$AU$11</c:f>
              <c:numCache>
                <c:formatCode>###0.00</c:formatCode>
                <c:ptCount val="41"/>
                <c:pt idx="0">
                  <c:v>929.75</c:v>
                </c:pt>
                <c:pt idx="1">
                  <c:v>6518.25</c:v>
                </c:pt>
                <c:pt idx="2">
                  <c:v>10774.7</c:v>
                </c:pt>
                <c:pt idx="3">
                  <c:v>9269.8699999999881</c:v>
                </c:pt>
                <c:pt idx="4">
                  <c:v>3607.82</c:v>
                </c:pt>
                <c:pt idx="5">
                  <c:v>-6562.1900000000014</c:v>
                </c:pt>
                <c:pt idx="6">
                  <c:v>1993.21</c:v>
                </c:pt>
                <c:pt idx="7">
                  <c:v>-13615.8</c:v>
                </c:pt>
                <c:pt idx="8">
                  <c:v>-6696.99</c:v>
                </c:pt>
                <c:pt idx="9">
                  <c:v>-5482.21</c:v>
                </c:pt>
                <c:pt idx="10">
                  <c:v>6525.2699999999995</c:v>
                </c:pt>
                <c:pt idx="11">
                  <c:v>-7477.46</c:v>
                </c:pt>
                <c:pt idx="12">
                  <c:v>-12383.1</c:v>
                </c:pt>
                <c:pt idx="13">
                  <c:v>-6398.54</c:v>
                </c:pt>
                <c:pt idx="14">
                  <c:v>-2485.6999999999998</c:v>
                </c:pt>
                <c:pt idx="15">
                  <c:v>18392.7</c:v>
                </c:pt>
                <c:pt idx="16">
                  <c:v>-200.262</c:v>
                </c:pt>
                <c:pt idx="17">
                  <c:v>-1839.8899999999999</c:v>
                </c:pt>
                <c:pt idx="18">
                  <c:v>8110.63</c:v>
                </c:pt>
                <c:pt idx="19">
                  <c:v>10238.799999999992</c:v>
                </c:pt>
                <c:pt idx="20">
                  <c:v>-11586.7</c:v>
                </c:pt>
                <c:pt idx="21">
                  <c:v>-4919.8200000000024</c:v>
                </c:pt>
                <c:pt idx="22">
                  <c:v>3847.25</c:v>
                </c:pt>
                <c:pt idx="23">
                  <c:v>13683.8</c:v>
                </c:pt>
                <c:pt idx="24">
                  <c:v>-9389.6400000000049</c:v>
                </c:pt>
                <c:pt idx="25">
                  <c:v>837.9</c:v>
                </c:pt>
                <c:pt idx="26">
                  <c:v>-1640.54</c:v>
                </c:pt>
                <c:pt idx="27">
                  <c:v>2379.4899999999998</c:v>
                </c:pt>
                <c:pt idx="28">
                  <c:v>-804.28599999999994</c:v>
                </c:pt>
                <c:pt idx="29">
                  <c:v>-7321.67</c:v>
                </c:pt>
                <c:pt idx="30">
                  <c:v>4627.8</c:v>
                </c:pt>
                <c:pt idx="31">
                  <c:v>5251.2699999999995</c:v>
                </c:pt>
                <c:pt idx="32">
                  <c:v>-13160.7</c:v>
                </c:pt>
                <c:pt idx="33">
                  <c:v>12706.5</c:v>
                </c:pt>
                <c:pt idx="34">
                  <c:v>14389.5</c:v>
                </c:pt>
                <c:pt idx="35">
                  <c:v>6302.95</c:v>
                </c:pt>
                <c:pt idx="36">
                  <c:v>-1789.8899999999999</c:v>
                </c:pt>
                <c:pt idx="37">
                  <c:v>3208.71</c:v>
                </c:pt>
                <c:pt idx="38">
                  <c:v>-378.21499999999975</c:v>
                </c:pt>
                <c:pt idx="39">
                  <c:v>-4139.8</c:v>
                </c:pt>
                <c:pt idx="40">
                  <c:v>-6925.78</c:v>
                </c:pt>
              </c:numCache>
            </c:numRef>
          </c:val>
        </c:ser>
        <c:ser>
          <c:idx val="9"/>
          <c:order val="9"/>
          <c:tx>
            <c:strRef>
              <c:f>'Sheet3 (2)'!$F$12</c:f>
              <c:strCache>
                <c:ptCount val="1"/>
                <c:pt idx="0">
                  <c:v>Argentina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(2)'!$G$12:$AU$12</c:f>
              <c:numCache>
                <c:formatCode>###0.00</c:formatCode>
                <c:ptCount val="41"/>
                <c:pt idx="0">
                  <c:v>-2224.44</c:v>
                </c:pt>
                <c:pt idx="1">
                  <c:v>1945.1599999999999</c:v>
                </c:pt>
                <c:pt idx="2">
                  <c:v>-174.584</c:v>
                </c:pt>
                <c:pt idx="3">
                  <c:v>632.202</c:v>
                </c:pt>
                <c:pt idx="4">
                  <c:v>13657.2</c:v>
                </c:pt>
                <c:pt idx="5">
                  <c:v>469.9</c:v>
                </c:pt>
                <c:pt idx="6">
                  <c:v>688.51</c:v>
                </c:pt>
                <c:pt idx="7">
                  <c:v>1577.91</c:v>
                </c:pt>
                <c:pt idx="8">
                  <c:v>973.3</c:v>
                </c:pt>
                <c:pt idx="9">
                  <c:v>821.15</c:v>
                </c:pt>
                <c:pt idx="10">
                  <c:v>1700.1299999999999</c:v>
                </c:pt>
                <c:pt idx="11">
                  <c:v>2418.8000000000002</c:v>
                </c:pt>
                <c:pt idx="12">
                  <c:v>1819.91</c:v>
                </c:pt>
                <c:pt idx="13">
                  <c:v>2020.58</c:v>
                </c:pt>
                <c:pt idx="14">
                  <c:v>4092.73</c:v>
                </c:pt>
                <c:pt idx="15">
                  <c:v>-571.61</c:v>
                </c:pt>
                <c:pt idx="16">
                  <c:v>2074.19</c:v>
                </c:pt>
                <c:pt idx="17">
                  <c:v>3977.07</c:v>
                </c:pt>
                <c:pt idx="18">
                  <c:v>-1702.55</c:v>
                </c:pt>
                <c:pt idx="19">
                  <c:v>1276.2</c:v>
                </c:pt>
                <c:pt idx="20">
                  <c:v>1697.3</c:v>
                </c:pt>
                <c:pt idx="21">
                  <c:v>8833.8799999999846</c:v>
                </c:pt>
                <c:pt idx="22">
                  <c:v>1944.06</c:v>
                </c:pt>
                <c:pt idx="23">
                  <c:v>2237.71</c:v>
                </c:pt>
                <c:pt idx="24">
                  <c:v>2905.3100000000018</c:v>
                </c:pt>
                <c:pt idx="25">
                  <c:v>145.04</c:v>
                </c:pt>
                <c:pt idx="26">
                  <c:v>768.0019999999995</c:v>
                </c:pt>
                <c:pt idx="27">
                  <c:v>861.85099999999954</c:v>
                </c:pt>
                <c:pt idx="28">
                  <c:v>3396.65</c:v>
                </c:pt>
                <c:pt idx="29">
                  <c:v>3435.4100000000012</c:v>
                </c:pt>
                <c:pt idx="30">
                  <c:v>2747.4</c:v>
                </c:pt>
                <c:pt idx="31">
                  <c:v>454.12700000000001</c:v>
                </c:pt>
                <c:pt idx="32">
                  <c:v>2709.3700000000017</c:v>
                </c:pt>
                <c:pt idx="33">
                  <c:v>4093.06</c:v>
                </c:pt>
                <c:pt idx="34">
                  <c:v>1104.6899999999998</c:v>
                </c:pt>
                <c:pt idx="35">
                  <c:v>3931.4700000000012</c:v>
                </c:pt>
                <c:pt idx="36">
                  <c:v>2151.98</c:v>
                </c:pt>
                <c:pt idx="37">
                  <c:v>4154.34</c:v>
                </c:pt>
                <c:pt idx="38">
                  <c:v>771.053</c:v>
                </c:pt>
                <c:pt idx="39">
                  <c:v>-4182.3200000000024</c:v>
                </c:pt>
                <c:pt idx="4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'Sheet3 (2)'!$F$13</c:f>
              <c:strCache>
                <c:ptCount val="1"/>
                <c:pt idx="0">
                  <c:v>Saudi Arabia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(2)'!$G$13:$AU$13</c:f>
              <c:numCache>
                <c:formatCode>###0.00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3884.65</c:v>
                </c:pt>
                <c:pt idx="5">
                  <c:v>7637.92</c:v>
                </c:pt>
                <c:pt idx="6">
                  <c:v>3061.42</c:v>
                </c:pt>
                <c:pt idx="7">
                  <c:v>-679.30599999999959</c:v>
                </c:pt>
                <c:pt idx="8">
                  <c:v>3054.21</c:v>
                </c:pt>
                <c:pt idx="9">
                  <c:v>6328.02</c:v>
                </c:pt>
                <c:pt idx="10">
                  <c:v>4501.2</c:v>
                </c:pt>
                <c:pt idx="11">
                  <c:v>2989.6</c:v>
                </c:pt>
                <c:pt idx="12">
                  <c:v>-7632.53</c:v>
                </c:pt>
                <c:pt idx="13">
                  <c:v>11722.3</c:v>
                </c:pt>
                <c:pt idx="14">
                  <c:v>-10405.1</c:v>
                </c:pt>
                <c:pt idx="15">
                  <c:v>5914.67</c:v>
                </c:pt>
                <c:pt idx="16">
                  <c:v>8432.98</c:v>
                </c:pt>
                <c:pt idx="17">
                  <c:v>5371.8600000000024</c:v>
                </c:pt>
                <c:pt idx="18">
                  <c:v>-7235.8200000000024</c:v>
                </c:pt>
                <c:pt idx="19">
                  <c:v>328.88</c:v>
                </c:pt>
                <c:pt idx="20">
                  <c:v>-473.96499999999975</c:v>
                </c:pt>
                <c:pt idx="21">
                  <c:v>8533.81</c:v>
                </c:pt>
                <c:pt idx="22">
                  <c:v>1567.21</c:v>
                </c:pt>
                <c:pt idx="23">
                  <c:v>-2112.5</c:v>
                </c:pt>
                <c:pt idx="24">
                  <c:v>4234.21</c:v>
                </c:pt>
                <c:pt idx="25">
                  <c:v>1153.55</c:v>
                </c:pt>
                <c:pt idx="26">
                  <c:v>6741.72</c:v>
                </c:pt>
                <c:pt idx="27">
                  <c:v>-886.10799999999949</c:v>
                </c:pt>
                <c:pt idx="28">
                  <c:v>6805.37</c:v>
                </c:pt>
                <c:pt idx="29">
                  <c:v>9370.91</c:v>
                </c:pt>
                <c:pt idx="30">
                  <c:v>611.22</c:v>
                </c:pt>
                <c:pt idx="31">
                  <c:v>-5821.73</c:v>
                </c:pt>
                <c:pt idx="32">
                  <c:v>16111.2</c:v>
                </c:pt>
                <c:pt idx="33">
                  <c:v>7236.39</c:v>
                </c:pt>
                <c:pt idx="34">
                  <c:v>18119.400000000001</c:v>
                </c:pt>
                <c:pt idx="35">
                  <c:v>13230.5</c:v>
                </c:pt>
                <c:pt idx="36">
                  <c:v>13124.6</c:v>
                </c:pt>
                <c:pt idx="37">
                  <c:v>9814.67</c:v>
                </c:pt>
                <c:pt idx="38">
                  <c:v>7637.78</c:v>
                </c:pt>
                <c:pt idx="39">
                  <c:v>2574.14</c:v>
                </c:pt>
                <c:pt idx="4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'Sheet3 (2)'!$F$14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(2)'!$G$14:$AU$14</c:f>
              <c:numCache>
                <c:formatCode>###0.00</c:formatCode>
                <c:ptCount val="41"/>
                <c:pt idx="0">
                  <c:v>-8780.6400000000049</c:v>
                </c:pt>
                <c:pt idx="1">
                  <c:v>5606.87</c:v>
                </c:pt>
                <c:pt idx="2">
                  <c:v>-2003.1</c:v>
                </c:pt>
                <c:pt idx="3">
                  <c:v>-4705.4399999999996</c:v>
                </c:pt>
                <c:pt idx="4">
                  <c:v>668.41300000000001</c:v>
                </c:pt>
                <c:pt idx="5">
                  <c:v>2868.67</c:v>
                </c:pt>
                <c:pt idx="6">
                  <c:v>6912.7</c:v>
                </c:pt>
                <c:pt idx="7">
                  <c:v>-2339.66</c:v>
                </c:pt>
                <c:pt idx="8">
                  <c:v>2967.9300000000012</c:v>
                </c:pt>
                <c:pt idx="9">
                  <c:v>-8743.61</c:v>
                </c:pt>
                <c:pt idx="10">
                  <c:v>1360.46</c:v>
                </c:pt>
                <c:pt idx="11">
                  <c:v>-25255.3</c:v>
                </c:pt>
                <c:pt idx="12">
                  <c:v>18476.400000000001</c:v>
                </c:pt>
                <c:pt idx="13">
                  <c:v>-3223.53</c:v>
                </c:pt>
                <c:pt idx="14">
                  <c:v>-18557.2</c:v>
                </c:pt>
                <c:pt idx="15">
                  <c:v>-2539.6799999999998</c:v>
                </c:pt>
                <c:pt idx="16">
                  <c:v>16769.3</c:v>
                </c:pt>
                <c:pt idx="17">
                  <c:v>8394.17</c:v>
                </c:pt>
                <c:pt idx="18">
                  <c:v>8207.1299999999919</c:v>
                </c:pt>
                <c:pt idx="19">
                  <c:v>-3701.16</c:v>
                </c:pt>
                <c:pt idx="20">
                  <c:v>20198.599999999984</c:v>
                </c:pt>
                <c:pt idx="21">
                  <c:v>6021.6600000000035</c:v>
                </c:pt>
                <c:pt idx="22">
                  <c:v>6001.81</c:v>
                </c:pt>
                <c:pt idx="23">
                  <c:v>10911.5</c:v>
                </c:pt>
                <c:pt idx="24">
                  <c:v>-4698.3</c:v>
                </c:pt>
                <c:pt idx="25">
                  <c:v>-2723.25</c:v>
                </c:pt>
                <c:pt idx="26">
                  <c:v>3796.34</c:v>
                </c:pt>
                <c:pt idx="27">
                  <c:v>18826</c:v>
                </c:pt>
                <c:pt idx="28">
                  <c:v>969.42599999999959</c:v>
                </c:pt>
                <c:pt idx="29">
                  <c:v>-7778.09</c:v>
                </c:pt>
                <c:pt idx="30">
                  <c:v>-1562.91</c:v>
                </c:pt>
                <c:pt idx="31">
                  <c:v>-5180.59</c:v>
                </c:pt>
                <c:pt idx="32">
                  <c:v>8993.8799999999846</c:v>
                </c:pt>
                <c:pt idx="33">
                  <c:v>16525.3</c:v>
                </c:pt>
                <c:pt idx="34">
                  <c:v>12944.7</c:v>
                </c:pt>
                <c:pt idx="35">
                  <c:v>-3132.12</c:v>
                </c:pt>
                <c:pt idx="36">
                  <c:v>1231.8699999999999</c:v>
                </c:pt>
                <c:pt idx="37">
                  <c:v>6118.37</c:v>
                </c:pt>
                <c:pt idx="38">
                  <c:v>233.107</c:v>
                </c:pt>
                <c:pt idx="39">
                  <c:v>8648</c:v>
                </c:pt>
                <c:pt idx="4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'Sheet3 (2)'!$F$15</c:f>
              <c:strCache>
                <c:ptCount val="1"/>
                <c:pt idx="0">
                  <c:v>South Afirca</c:v>
                </c:pt>
              </c:strCache>
            </c:strRef>
          </c:tx>
          <c:cat>
            <c:strRef>
              <c:f>'Sheet3 (2)'!$G$2:$AU$2</c:f>
              <c:strCache>
                <c:ptCount val="41"/>
                <c:pt idx="0">
                  <c:v>2005Q1</c:v>
                </c:pt>
                <c:pt idx="1">
                  <c:v>2005Q2</c:v>
                </c:pt>
                <c:pt idx="2">
                  <c:v>2005Q3</c:v>
                </c:pt>
                <c:pt idx="3">
                  <c:v>2005Q4</c:v>
                </c:pt>
                <c:pt idx="4">
                  <c:v>2006Q1</c:v>
                </c:pt>
                <c:pt idx="5">
                  <c:v>2006Q2</c:v>
                </c:pt>
                <c:pt idx="6">
                  <c:v>2006Q3</c:v>
                </c:pt>
                <c:pt idx="7">
                  <c:v>2006Q4</c:v>
                </c:pt>
                <c:pt idx="8">
                  <c:v>2007Q1</c:v>
                </c:pt>
                <c:pt idx="9">
                  <c:v>2007Q2</c:v>
                </c:pt>
                <c:pt idx="10">
                  <c:v>2007Q3</c:v>
                </c:pt>
                <c:pt idx="11">
                  <c:v>2007Q4</c:v>
                </c:pt>
                <c:pt idx="12">
                  <c:v>2008Q1</c:v>
                </c:pt>
                <c:pt idx="13">
                  <c:v>2008Q2</c:v>
                </c:pt>
                <c:pt idx="14">
                  <c:v>2008Q3</c:v>
                </c:pt>
                <c:pt idx="15">
                  <c:v>2008Q4</c:v>
                </c:pt>
                <c:pt idx="16">
                  <c:v>2009Q1</c:v>
                </c:pt>
                <c:pt idx="17">
                  <c:v>2009Q2</c:v>
                </c:pt>
                <c:pt idx="18">
                  <c:v>2009Q3</c:v>
                </c:pt>
                <c:pt idx="19">
                  <c:v>2009Q4</c:v>
                </c:pt>
                <c:pt idx="20">
                  <c:v>2010Q1</c:v>
                </c:pt>
                <c:pt idx="21">
                  <c:v>2010Q2</c:v>
                </c:pt>
                <c:pt idx="22">
                  <c:v>2010Q3</c:v>
                </c:pt>
                <c:pt idx="23">
                  <c:v>2010Q4</c:v>
                </c:pt>
                <c:pt idx="24">
                  <c:v>2011Q1</c:v>
                </c:pt>
                <c:pt idx="25">
                  <c:v>2011Q2</c:v>
                </c:pt>
                <c:pt idx="26">
                  <c:v>2011Q3</c:v>
                </c:pt>
                <c:pt idx="27">
                  <c:v>2011Q4</c:v>
                </c:pt>
                <c:pt idx="28">
                  <c:v>2012Q1</c:v>
                </c:pt>
                <c:pt idx="29">
                  <c:v>2012Q2</c:v>
                </c:pt>
                <c:pt idx="30">
                  <c:v>2012Q3</c:v>
                </c:pt>
                <c:pt idx="31">
                  <c:v>2012Q4</c:v>
                </c:pt>
                <c:pt idx="32">
                  <c:v>2013Q1</c:v>
                </c:pt>
                <c:pt idx="33">
                  <c:v>2013Q2</c:v>
                </c:pt>
                <c:pt idx="34">
                  <c:v>2013Q3</c:v>
                </c:pt>
                <c:pt idx="35">
                  <c:v>2013Q4</c:v>
                </c:pt>
                <c:pt idx="36">
                  <c:v>2014Q1</c:v>
                </c:pt>
                <c:pt idx="37">
                  <c:v>2014Q2</c:v>
                </c:pt>
                <c:pt idx="38">
                  <c:v>2014Q3</c:v>
                </c:pt>
                <c:pt idx="39">
                  <c:v>2014Q4</c:v>
                </c:pt>
                <c:pt idx="40">
                  <c:v>2015Q1</c:v>
                </c:pt>
              </c:strCache>
            </c:strRef>
          </c:cat>
          <c:val>
            <c:numRef>
              <c:f>'Sheet3 (2)'!$G$15:$AU$15</c:f>
              <c:numCache>
                <c:formatCode>###0.00</c:formatCode>
                <c:ptCount val="41"/>
                <c:pt idx="0">
                  <c:v>-3499.8900000000012</c:v>
                </c:pt>
                <c:pt idx="1">
                  <c:v>-673.97</c:v>
                </c:pt>
                <c:pt idx="2">
                  <c:v>3543.71</c:v>
                </c:pt>
                <c:pt idx="3">
                  <c:v>-1561.84</c:v>
                </c:pt>
                <c:pt idx="4">
                  <c:v>4415.9000000000005</c:v>
                </c:pt>
                <c:pt idx="5">
                  <c:v>-1593.53</c:v>
                </c:pt>
                <c:pt idx="6">
                  <c:v>-4321.09</c:v>
                </c:pt>
                <c:pt idx="7">
                  <c:v>-322.10899999999975</c:v>
                </c:pt>
                <c:pt idx="8">
                  <c:v>-484.21699999999959</c:v>
                </c:pt>
                <c:pt idx="9">
                  <c:v>-646.48699999999997</c:v>
                </c:pt>
                <c:pt idx="10">
                  <c:v>-1865.1499999999999</c:v>
                </c:pt>
                <c:pt idx="11">
                  <c:v>-4716.96</c:v>
                </c:pt>
                <c:pt idx="12">
                  <c:v>-5771.25</c:v>
                </c:pt>
                <c:pt idx="13">
                  <c:v>-1133.71</c:v>
                </c:pt>
                <c:pt idx="14">
                  <c:v>-1327.52</c:v>
                </c:pt>
                <c:pt idx="15">
                  <c:v>-6060.96</c:v>
                </c:pt>
                <c:pt idx="16">
                  <c:v>1215.6399999999999</c:v>
                </c:pt>
                <c:pt idx="17">
                  <c:v>2662.11</c:v>
                </c:pt>
                <c:pt idx="18">
                  <c:v>-4284.4000000000005</c:v>
                </c:pt>
                <c:pt idx="19">
                  <c:v>-205.12700000000001</c:v>
                </c:pt>
                <c:pt idx="20">
                  <c:v>2817.3300000000017</c:v>
                </c:pt>
                <c:pt idx="21">
                  <c:v>-986.16399999999999</c:v>
                </c:pt>
                <c:pt idx="22">
                  <c:v>-486.322</c:v>
                </c:pt>
                <c:pt idx="23">
                  <c:v>978.34599999999955</c:v>
                </c:pt>
                <c:pt idx="24">
                  <c:v>-3567.02</c:v>
                </c:pt>
                <c:pt idx="25">
                  <c:v>242.03200000000001</c:v>
                </c:pt>
                <c:pt idx="26">
                  <c:v>-3881.75</c:v>
                </c:pt>
                <c:pt idx="27">
                  <c:v>3819.3300000000017</c:v>
                </c:pt>
                <c:pt idx="28">
                  <c:v>-1514.6799999999998</c:v>
                </c:pt>
                <c:pt idx="29">
                  <c:v>1974.58</c:v>
                </c:pt>
                <c:pt idx="30">
                  <c:v>-3002.34</c:v>
                </c:pt>
                <c:pt idx="31">
                  <c:v>-5790.21</c:v>
                </c:pt>
                <c:pt idx="32">
                  <c:v>-1644.06</c:v>
                </c:pt>
                <c:pt idx="33">
                  <c:v>-125.65799999999999</c:v>
                </c:pt>
                <c:pt idx="34">
                  <c:v>-583.41099999999949</c:v>
                </c:pt>
                <c:pt idx="35">
                  <c:v>-3135.4900000000002</c:v>
                </c:pt>
                <c:pt idx="36">
                  <c:v>-789.25900000000001</c:v>
                </c:pt>
                <c:pt idx="37">
                  <c:v>-755.80699999999956</c:v>
                </c:pt>
                <c:pt idx="38">
                  <c:v>-6204.74</c:v>
                </c:pt>
                <c:pt idx="39">
                  <c:v>-3242.73</c:v>
                </c:pt>
                <c:pt idx="40">
                  <c:v>0</c:v>
                </c:pt>
              </c:numCache>
            </c:numRef>
          </c:val>
        </c:ser>
        <c:overlap val="100"/>
        <c:axId val="114400256"/>
        <c:axId val="114418432"/>
      </c:barChart>
      <c:catAx>
        <c:axId val="114400256"/>
        <c:scaling>
          <c:orientation val="minMax"/>
        </c:scaling>
        <c:axPos val="b"/>
        <c:tickLblPos val="nextTo"/>
        <c:crossAx val="114418432"/>
        <c:crosses val="autoZero"/>
        <c:auto val="1"/>
        <c:lblAlgn val="ctr"/>
        <c:lblOffset val="100"/>
      </c:catAx>
      <c:valAx>
        <c:axId val="114418432"/>
        <c:scaling>
          <c:orientation val="minMax"/>
        </c:scaling>
        <c:axPos val="l"/>
        <c:majorGridlines/>
        <c:numFmt formatCode="###0.00" sourceLinked="1"/>
        <c:tickLblPos val="nextTo"/>
        <c:crossAx val="11440025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5.0943655407559983E-2"/>
          <c:y val="3.9885806607486682E-2"/>
          <c:w val="0.87959430747982126"/>
          <c:h val="0.93162420517296751"/>
        </c:manualLayout>
      </c:layout>
      <c:scatterChart>
        <c:scatterStyle val="lineMarker"/>
        <c:ser>
          <c:idx val="0"/>
          <c:order val="0"/>
          <c:tx>
            <c:strRef>
              <c:f>Sheet5!$C$1</c:f>
              <c:strCache>
                <c:ptCount val="1"/>
                <c:pt idx="0">
                  <c:v>Current Account(US$ bill.)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Sheet5!$B$2:$B$17</c:f>
              <c:numCache>
                <c:formatCode>_-* #,##0.0_-;\-* #,##0.0_-;_-* "-"_-;_-@_-</c:formatCode>
                <c:ptCount val="16"/>
                <c:pt idx="0">
                  <c:v>19.395899999999987</c:v>
                </c:pt>
                <c:pt idx="1">
                  <c:v>-78.840100000000007</c:v>
                </c:pt>
                <c:pt idx="2">
                  <c:v>142.071</c:v>
                </c:pt>
                <c:pt idx="3">
                  <c:v>333.20599999999979</c:v>
                </c:pt>
                <c:pt idx="4">
                  <c:v>4.7661999999999969</c:v>
                </c:pt>
                <c:pt idx="5">
                  <c:v>-105.18929999999999</c:v>
                </c:pt>
                <c:pt idx="6">
                  <c:v>-67.911800000000042</c:v>
                </c:pt>
                <c:pt idx="7">
                  <c:v>-1323.0019</c:v>
                </c:pt>
                <c:pt idx="8">
                  <c:v>-94.110400000000013</c:v>
                </c:pt>
                <c:pt idx="9">
                  <c:v>-169.80490000000003</c:v>
                </c:pt>
                <c:pt idx="10">
                  <c:v>-21.911000000000001</c:v>
                </c:pt>
                <c:pt idx="11">
                  <c:v>-347.44900000000001</c:v>
                </c:pt>
                <c:pt idx="12">
                  <c:v>-97.035699999999991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xVal>
          <c:yVal>
            <c:numRef>
              <c:f>Sheet5!$C$2:$C$17</c:f>
              <c:numCache>
                <c:formatCode>_-* #,##0.0_-;\-* #,##0.0_-;_-* "-"_-;_-@_-</c:formatCode>
                <c:ptCount val="16"/>
                <c:pt idx="0">
                  <c:v>-3.7812899999999998</c:v>
                </c:pt>
                <c:pt idx="1">
                  <c:v>11.7315</c:v>
                </c:pt>
                <c:pt idx="2">
                  <c:v>58.771800000000006</c:v>
                </c:pt>
                <c:pt idx="3">
                  <c:v>76.915700000000001</c:v>
                </c:pt>
                <c:pt idx="4">
                  <c:v>29.541</c:v>
                </c:pt>
                <c:pt idx="5">
                  <c:v>-2.9954799999999984</c:v>
                </c:pt>
                <c:pt idx="6">
                  <c:v>89.220100000000002</c:v>
                </c:pt>
                <c:pt idx="7">
                  <c:v>-40.370000000000005</c:v>
                </c:pt>
                <c:pt idx="8">
                  <c:v>-21.1937</c:v>
                </c:pt>
                <c:pt idx="9">
                  <c:v>-29.1022</c:v>
                </c:pt>
                <c:pt idx="10">
                  <c:v>12.6503</c:v>
                </c:pt>
                <c:pt idx="11">
                  <c:v>-103.98099999999999</c:v>
                </c:pt>
                <c:pt idx="12">
                  <c:v>-4.6962399999999995</c:v>
                </c:pt>
                <c:pt idx="13">
                  <c:v>36.800000000000004</c:v>
                </c:pt>
                <c:pt idx="14">
                  <c:v>5.0999999999999996</c:v>
                </c:pt>
                <c:pt idx="15">
                  <c:v>9.5</c:v>
                </c:pt>
              </c:numCache>
            </c:numRef>
          </c:yVal>
        </c:ser>
        <c:axId val="114431488"/>
        <c:axId val="114433024"/>
      </c:scatterChart>
      <c:valAx>
        <c:axId val="114431488"/>
        <c:scaling>
          <c:orientation val="minMax"/>
        </c:scaling>
        <c:axPos val="b"/>
        <c:numFmt formatCode="_-* #,##0.0_-;\-* #,##0.0_-;_-* &quot;-&quot;_-;_-@_-" sourceLinked="1"/>
        <c:tickLblPos val="nextTo"/>
        <c:crossAx val="114433024"/>
        <c:crosses val="autoZero"/>
        <c:crossBetween val="midCat"/>
      </c:valAx>
      <c:valAx>
        <c:axId val="114433024"/>
        <c:scaling>
          <c:orientation val="minMax"/>
        </c:scaling>
        <c:axPos val="l"/>
        <c:majorGridlines/>
        <c:numFmt formatCode="_-* #,##0.0_-;\-* #,##0.0_-;_-* &quot;-&quot;_-;_-@_-" sourceLinked="1"/>
        <c:tickLblPos val="nextTo"/>
        <c:crossAx val="114431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908234601515931"/>
          <c:y val="0.8475768114550527"/>
          <c:w val="0.30842168093474392"/>
          <c:h val="5.8414640192332334E-2"/>
        </c:manualLayout>
      </c:layout>
      <c:txPr>
        <a:bodyPr/>
        <a:lstStyle/>
        <a:p>
          <a:pPr>
            <a:defRPr sz="1200" b="1">
              <a:solidFill>
                <a:srgbClr val="FF0000"/>
              </a:solidFill>
            </a:defRPr>
          </a:pPr>
          <a:endParaRPr lang="ko-KR"/>
        </a:p>
      </c:txPr>
    </c:legend>
    <c:plotVisOnly val="1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Sheet2!$A$9</c:f>
              <c:strCache>
                <c:ptCount val="1"/>
                <c:pt idx="0">
                  <c:v>USA</c:v>
                </c:pt>
              </c:strCache>
            </c:strRef>
          </c:tx>
          <c:cat>
            <c:numRef>
              <c:f>Sheet2!$B$8:$K$8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Sheet2!$B$9:$K$9</c:f>
              <c:numCache>
                <c:formatCode>General</c:formatCode>
                <c:ptCount val="10"/>
                <c:pt idx="0">
                  <c:v>2.6659999999999999</c:v>
                </c:pt>
                <c:pt idx="1">
                  <c:v>1.7789999999999984</c:v>
                </c:pt>
                <c:pt idx="2">
                  <c:v>-0.29200000000000031</c:v>
                </c:pt>
                <c:pt idx="3">
                  <c:v>-2.7759999999999998</c:v>
                </c:pt>
                <c:pt idx="4">
                  <c:v>2.5319999999999987</c:v>
                </c:pt>
                <c:pt idx="5">
                  <c:v>1.6020000000000001</c:v>
                </c:pt>
                <c:pt idx="6">
                  <c:v>2.3209999999999997</c:v>
                </c:pt>
                <c:pt idx="7">
                  <c:v>2.2189999999999999</c:v>
                </c:pt>
                <c:pt idx="8">
                  <c:v>2.1539999999999999</c:v>
                </c:pt>
                <c:pt idx="9">
                  <c:v>3.093</c:v>
                </c:pt>
              </c:numCache>
            </c:numRef>
          </c:val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EURO</c:v>
                </c:pt>
              </c:strCache>
            </c:strRef>
          </c:tx>
          <c:cat>
            <c:numRef>
              <c:f>Sheet2!$B$8:$K$8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Sheet2!$B$10:$K$10</c:f>
              <c:numCache>
                <c:formatCode>General</c:formatCode>
                <c:ptCount val="10"/>
                <c:pt idx="0">
                  <c:v>3.2640000000000002</c:v>
                </c:pt>
                <c:pt idx="1">
                  <c:v>3.0019999999999998</c:v>
                </c:pt>
                <c:pt idx="2">
                  <c:v>0.36800000000000038</c:v>
                </c:pt>
                <c:pt idx="3">
                  <c:v>-4.4610000000000003</c:v>
                </c:pt>
                <c:pt idx="4">
                  <c:v>1.9500000000000015</c:v>
                </c:pt>
                <c:pt idx="5">
                  <c:v>1.587</c:v>
                </c:pt>
                <c:pt idx="6">
                  <c:v>-0.65500000000000103</c:v>
                </c:pt>
                <c:pt idx="7">
                  <c:v>-0.42600000000000032</c:v>
                </c:pt>
                <c:pt idx="8">
                  <c:v>0.83200000000000063</c:v>
                </c:pt>
                <c:pt idx="9">
                  <c:v>1.349</c:v>
                </c:pt>
              </c:numCache>
            </c:numRef>
          </c:val>
        </c:ser>
        <c:ser>
          <c:idx val="3"/>
          <c:order val="3"/>
          <c:tx>
            <c:strRef>
              <c:f>Sheet2!$A$12</c:f>
              <c:strCache>
                <c:ptCount val="1"/>
                <c:pt idx="0">
                  <c:v>Japan</c:v>
                </c:pt>
              </c:strCache>
            </c:strRef>
          </c:tx>
          <c:cat>
            <c:numRef>
              <c:f>Sheet2!$B$8:$K$8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Sheet2!$B$12:$K$12</c:f>
              <c:numCache>
                <c:formatCode>General</c:formatCode>
                <c:ptCount val="10"/>
                <c:pt idx="0">
                  <c:v>1.6930000000000001</c:v>
                </c:pt>
                <c:pt idx="1">
                  <c:v>2.1919999999999997</c:v>
                </c:pt>
                <c:pt idx="2">
                  <c:v>-1.042</c:v>
                </c:pt>
                <c:pt idx="3">
                  <c:v>-5.5269999999999975</c:v>
                </c:pt>
                <c:pt idx="4">
                  <c:v>4.6519999999999975</c:v>
                </c:pt>
                <c:pt idx="5">
                  <c:v>-0.45300000000000001</c:v>
                </c:pt>
                <c:pt idx="6">
                  <c:v>1.464</c:v>
                </c:pt>
                <c:pt idx="7">
                  <c:v>1.5169999999999983</c:v>
                </c:pt>
                <c:pt idx="8">
                  <c:v>0.89100000000000001</c:v>
                </c:pt>
                <c:pt idx="9">
                  <c:v>0.82600000000000062</c:v>
                </c:pt>
              </c:numCache>
            </c:numRef>
          </c:val>
        </c:ser>
        <c:marker val="1"/>
        <c:axId val="152525824"/>
        <c:axId val="152534016"/>
      </c:lineChart>
      <c:lineChart>
        <c:grouping val="standard"/>
        <c:ser>
          <c:idx val="2"/>
          <c:order val="2"/>
          <c:tx>
            <c:strRef>
              <c:f>Sheet2!$A$11</c:f>
              <c:strCache>
                <c:ptCount val="1"/>
                <c:pt idx="0">
                  <c:v>China(right)</c:v>
                </c:pt>
              </c:strCache>
            </c:strRef>
          </c:tx>
          <c:cat>
            <c:numRef>
              <c:f>Sheet2!$B$8:$K$8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Sheet2!$B$11:$K$11</c:f>
              <c:numCache>
                <c:formatCode>General</c:formatCode>
                <c:ptCount val="10"/>
                <c:pt idx="0">
                  <c:v>12.677</c:v>
                </c:pt>
                <c:pt idx="1">
                  <c:v>14.2</c:v>
                </c:pt>
                <c:pt idx="2">
                  <c:v>9.6349999999999998</c:v>
                </c:pt>
                <c:pt idx="3">
                  <c:v>9.2139999999999986</c:v>
                </c:pt>
                <c:pt idx="4">
                  <c:v>10.41</c:v>
                </c:pt>
                <c:pt idx="5">
                  <c:v>9.3000000000000007</c:v>
                </c:pt>
                <c:pt idx="6">
                  <c:v>7.6519999999999975</c:v>
                </c:pt>
                <c:pt idx="7">
                  <c:v>7.7</c:v>
                </c:pt>
                <c:pt idx="8">
                  <c:v>7.3839999999999995</c:v>
                </c:pt>
                <c:pt idx="9">
                  <c:v>7.0869999999999997</c:v>
                </c:pt>
              </c:numCache>
            </c:numRef>
          </c:val>
        </c:ser>
        <c:marker val="1"/>
        <c:axId val="152620416"/>
        <c:axId val="152618880"/>
      </c:lineChart>
      <c:catAx>
        <c:axId val="152525824"/>
        <c:scaling>
          <c:orientation val="minMax"/>
        </c:scaling>
        <c:axPos val="b"/>
        <c:numFmt formatCode="General" sourceLinked="1"/>
        <c:tickLblPos val="nextTo"/>
        <c:crossAx val="152534016"/>
        <c:crosses val="autoZero"/>
        <c:auto val="1"/>
        <c:lblAlgn val="ctr"/>
        <c:lblOffset val="100"/>
      </c:catAx>
      <c:valAx>
        <c:axId val="152534016"/>
        <c:scaling>
          <c:orientation val="minMax"/>
        </c:scaling>
        <c:axPos val="l"/>
        <c:majorGridlines/>
        <c:numFmt formatCode="General" sourceLinked="1"/>
        <c:tickLblPos val="nextTo"/>
        <c:crossAx val="152525824"/>
        <c:crosses val="autoZero"/>
        <c:crossBetween val="between"/>
      </c:valAx>
      <c:valAx>
        <c:axId val="152618880"/>
        <c:scaling>
          <c:orientation val="minMax"/>
        </c:scaling>
        <c:axPos val="r"/>
        <c:numFmt formatCode="General" sourceLinked="1"/>
        <c:tickLblPos val="nextTo"/>
        <c:crossAx val="152620416"/>
        <c:crosses val="max"/>
        <c:crossBetween val="between"/>
      </c:valAx>
      <c:catAx>
        <c:axId val="152620416"/>
        <c:scaling>
          <c:orientation val="minMax"/>
        </c:scaling>
        <c:delete val="1"/>
        <c:axPos val="b"/>
        <c:numFmt formatCode="General" sourceLinked="1"/>
        <c:tickLblPos val="none"/>
        <c:crossAx val="152618880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tx>
            <c:strRef>
              <c:f>Sheet3!$J$1</c:f>
              <c:strCache>
                <c:ptCount val="1"/>
                <c:pt idx="0">
                  <c:v>원/달러</c:v>
                </c:pt>
              </c:strCache>
            </c:strRef>
          </c:tx>
          <c:marker>
            <c:symbol val="none"/>
          </c:marker>
          <c:cat>
            <c:strRef>
              <c:f>Sheet3!$I$2:$I$13</c:f>
              <c:strCache>
                <c:ptCount val="1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</c:strCache>
            </c:strRef>
          </c:cat>
          <c:val>
            <c:numRef>
              <c:f>Sheet3!$J$2:$J$13</c:f>
              <c:numCache>
                <c:formatCode>#,##0.00</c:formatCode>
                <c:ptCount val="12"/>
                <c:pt idx="0">
                  <c:v>1100.26</c:v>
                </c:pt>
                <c:pt idx="1">
                  <c:v>1097.77</c:v>
                </c:pt>
                <c:pt idx="2" formatCode="0.0">
                  <c:v>1160</c:v>
                </c:pt>
                <c:pt idx="3" formatCode="0.0">
                  <c:v>1200</c:v>
                </c:pt>
                <c:pt idx="4" formatCode="0.0">
                  <c:v>1220</c:v>
                </c:pt>
                <c:pt idx="5" formatCode="0.0">
                  <c:v>1240</c:v>
                </c:pt>
                <c:pt idx="6" formatCode="0.0">
                  <c:v>1260</c:v>
                </c:pt>
                <c:pt idx="7" formatCode="0.0">
                  <c:v>1280</c:v>
                </c:pt>
                <c:pt idx="8" formatCode="0.0">
                  <c:v>1300</c:v>
                </c:pt>
                <c:pt idx="9" formatCode="0.0">
                  <c:v>1320</c:v>
                </c:pt>
                <c:pt idx="10" formatCode="0.0">
                  <c:v>1340</c:v>
                </c:pt>
                <c:pt idx="11" formatCode="0.0">
                  <c:v>1360</c:v>
                </c:pt>
              </c:numCache>
            </c:numRef>
          </c:val>
        </c:ser>
        <c:ser>
          <c:idx val="1"/>
          <c:order val="1"/>
          <c:tx>
            <c:strRef>
              <c:f>Sheet3!$K$1</c:f>
              <c:strCache>
                <c:ptCount val="1"/>
                <c:pt idx="0">
                  <c:v>원/100엔</c:v>
                </c:pt>
              </c:strCache>
            </c:strRef>
          </c:tx>
          <c:marker>
            <c:symbol val="none"/>
          </c:marker>
          <c:cat>
            <c:strRef>
              <c:f>Sheet3!$I$2:$I$13</c:f>
              <c:strCache>
                <c:ptCount val="1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</c:strCache>
            </c:strRef>
          </c:cat>
          <c:val>
            <c:numRef>
              <c:f>Sheet3!$K$2:$K$13</c:f>
              <c:numCache>
                <c:formatCode>#,##0.00</c:formatCode>
                <c:ptCount val="12"/>
                <c:pt idx="0">
                  <c:v>923.39</c:v>
                </c:pt>
                <c:pt idx="1">
                  <c:v>904.73</c:v>
                </c:pt>
                <c:pt idx="2" formatCode="0.0">
                  <c:v>935.48387096774195</c:v>
                </c:pt>
                <c:pt idx="3" formatCode="0.0">
                  <c:v>937.5</c:v>
                </c:pt>
                <c:pt idx="4" formatCode="0.0">
                  <c:v>938.46153846153845</c:v>
                </c:pt>
                <c:pt idx="5" formatCode="0.0">
                  <c:v>939.39393939393949</c:v>
                </c:pt>
                <c:pt idx="6" formatCode="0.0">
                  <c:v>940.29850746268653</c:v>
                </c:pt>
                <c:pt idx="7" formatCode="0.0">
                  <c:v>941.17647058823536</c:v>
                </c:pt>
                <c:pt idx="8" formatCode="0.0">
                  <c:v>942.02898550724626</c:v>
                </c:pt>
                <c:pt idx="9" formatCode="0.0">
                  <c:v>942.85714285714289</c:v>
                </c:pt>
                <c:pt idx="10" formatCode="0.0">
                  <c:v>943.66197183098598</c:v>
                </c:pt>
                <c:pt idx="11" formatCode="0.0">
                  <c:v>944.44444444444446</c:v>
                </c:pt>
              </c:numCache>
            </c:numRef>
          </c:val>
        </c:ser>
        <c:ser>
          <c:idx val="2"/>
          <c:order val="2"/>
          <c:tx>
            <c:strRef>
              <c:f>Sheet3!$L$1</c:f>
              <c:strCache>
                <c:ptCount val="1"/>
                <c:pt idx="0">
                  <c:v>원/10위안</c:v>
                </c:pt>
              </c:strCache>
            </c:strRef>
          </c:tx>
          <c:marker>
            <c:symbol val="none"/>
          </c:marker>
          <c:cat>
            <c:strRef>
              <c:f>Sheet3!$I$2:$I$13</c:f>
              <c:strCache>
                <c:ptCount val="1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</c:strCache>
            </c:strRef>
          </c:cat>
          <c:val>
            <c:numRef>
              <c:f>Sheet3!$L$2:$L$13</c:f>
              <c:numCache>
                <c:formatCode>#,##0.00</c:formatCode>
                <c:ptCount val="12"/>
                <c:pt idx="0">
                  <c:v>1764.4813650651099</c:v>
                </c:pt>
                <c:pt idx="1">
                  <c:v>1769.5407579347807</c:v>
                </c:pt>
                <c:pt idx="2">
                  <c:v>1784.6153846153845</c:v>
                </c:pt>
                <c:pt idx="3">
                  <c:v>1764.7058823529412</c:v>
                </c:pt>
                <c:pt idx="4">
                  <c:v>1718.3098591549297</c:v>
                </c:pt>
                <c:pt idx="5">
                  <c:v>1675.6756756756754</c:v>
                </c:pt>
                <c:pt idx="6">
                  <c:v>1636.3636363636363</c:v>
                </c:pt>
                <c:pt idx="7">
                  <c:v>1600</c:v>
                </c:pt>
                <c:pt idx="8">
                  <c:v>1604.9382716049381</c:v>
                </c:pt>
                <c:pt idx="9">
                  <c:v>1609.7560975609758</c:v>
                </c:pt>
                <c:pt idx="10">
                  <c:v>1614.457831325301</c:v>
                </c:pt>
                <c:pt idx="11">
                  <c:v>1619.047619047619</c:v>
                </c:pt>
              </c:numCache>
            </c:numRef>
          </c:val>
        </c:ser>
        <c:marker val="1"/>
        <c:axId val="36265984"/>
        <c:axId val="36393344"/>
      </c:lineChart>
      <c:catAx>
        <c:axId val="36265984"/>
        <c:scaling>
          <c:orientation val="minMax"/>
        </c:scaling>
        <c:axPos val="b"/>
        <c:tickLblPos val="nextTo"/>
        <c:crossAx val="36393344"/>
        <c:crosses val="autoZero"/>
        <c:auto val="1"/>
        <c:lblAlgn val="ctr"/>
        <c:lblOffset val="100"/>
      </c:catAx>
      <c:valAx>
        <c:axId val="36393344"/>
        <c:scaling>
          <c:orientation val="minMax"/>
          <c:min val="800"/>
        </c:scaling>
        <c:axPos val="l"/>
        <c:majorGridlines/>
        <c:numFmt formatCode="#,##0.00" sourceLinked="1"/>
        <c:tickLblPos val="nextTo"/>
        <c:crossAx val="3626598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tx>
            <c:strRef>
              <c:f>Sheet3!$J$15</c:f>
              <c:strCache>
                <c:ptCount val="1"/>
                <c:pt idx="0">
                  <c:v>엔/달러</c:v>
                </c:pt>
              </c:strCache>
            </c:strRef>
          </c:tx>
          <c:marker>
            <c:symbol val="none"/>
          </c:marker>
          <c:cat>
            <c:strRef>
              <c:f>Sheet3!$I$16:$I$27</c:f>
              <c:strCache>
                <c:ptCount val="1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</c:strCache>
            </c:strRef>
          </c:cat>
          <c:val>
            <c:numRef>
              <c:f>Sheet3!$J$16:$J$27</c:f>
              <c:numCache>
                <c:formatCode>#,##0.00</c:formatCode>
                <c:ptCount val="12"/>
                <c:pt idx="0">
                  <c:v>119.15</c:v>
                </c:pt>
                <c:pt idx="1">
                  <c:v>121.35</c:v>
                </c:pt>
                <c:pt idx="2" formatCode="0.0">
                  <c:v>124</c:v>
                </c:pt>
                <c:pt idx="3" formatCode="0.0">
                  <c:v>128</c:v>
                </c:pt>
                <c:pt idx="4" formatCode="0.0">
                  <c:v>130</c:v>
                </c:pt>
                <c:pt idx="5" formatCode="0.0">
                  <c:v>132</c:v>
                </c:pt>
                <c:pt idx="6" formatCode="0.0">
                  <c:v>134</c:v>
                </c:pt>
                <c:pt idx="7" formatCode="0.0">
                  <c:v>136</c:v>
                </c:pt>
                <c:pt idx="8" formatCode="0.0">
                  <c:v>138</c:v>
                </c:pt>
                <c:pt idx="9" formatCode="0.0">
                  <c:v>140</c:v>
                </c:pt>
                <c:pt idx="10" formatCode="0.0">
                  <c:v>142</c:v>
                </c:pt>
                <c:pt idx="11" formatCode="General">
                  <c:v>144</c:v>
                </c:pt>
              </c:numCache>
            </c:numRef>
          </c:val>
        </c:ser>
        <c:marker val="1"/>
        <c:axId val="36600064"/>
        <c:axId val="36601856"/>
      </c:lineChart>
      <c:lineChart>
        <c:grouping val="standard"/>
        <c:ser>
          <c:idx val="1"/>
          <c:order val="1"/>
          <c:tx>
            <c:strRef>
              <c:f>Sheet3!$K$15</c:f>
              <c:strCache>
                <c:ptCount val="1"/>
                <c:pt idx="0">
                  <c:v>위안/달러(우)</c:v>
                </c:pt>
              </c:strCache>
            </c:strRef>
          </c:tx>
          <c:marker>
            <c:symbol val="none"/>
          </c:marker>
          <c:cat>
            <c:strRef>
              <c:f>Sheet3!$I$16:$I$27</c:f>
              <c:strCache>
                <c:ptCount val="1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</c:strCache>
            </c:strRef>
          </c:cat>
          <c:val>
            <c:numRef>
              <c:f>Sheet3!$K$16:$K$27</c:f>
              <c:numCache>
                <c:formatCode>#,##0.00</c:formatCode>
                <c:ptCount val="12"/>
                <c:pt idx="0">
                  <c:v>6.2355999999999998</c:v>
                </c:pt>
                <c:pt idx="1">
                  <c:v>6.2037000000000004</c:v>
                </c:pt>
                <c:pt idx="2" formatCode="0.0">
                  <c:v>6.5</c:v>
                </c:pt>
                <c:pt idx="3" formatCode="0.0">
                  <c:v>6.8</c:v>
                </c:pt>
                <c:pt idx="4" formatCode="0.0">
                  <c:v>7.1</c:v>
                </c:pt>
                <c:pt idx="5" formatCode="0.0">
                  <c:v>7.4</c:v>
                </c:pt>
                <c:pt idx="6" formatCode="0.0">
                  <c:v>7.7</c:v>
                </c:pt>
                <c:pt idx="7" formatCode="0.0">
                  <c:v>8</c:v>
                </c:pt>
                <c:pt idx="8" formatCode="0.0">
                  <c:v>8.1</c:v>
                </c:pt>
                <c:pt idx="9" formatCode="0.0">
                  <c:v>8.1999999999999993</c:v>
                </c:pt>
                <c:pt idx="10" formatCode="0.0">
                  <c:v>8.3000000000000007</c:v>
                </c:pt>
                <c:pt idx="11" formatCode="0.0">
                  <c:v>8.4</c:v>
                </c:pt>
              </c:numCache>
            </c:numRef>
          </c:val>
        </c:ser>
        <c:marker val="1"/>
        <c:axId val="36606720"/>
        <c:axId val="36603392"/>
      </c:lineChart>
      <c:catAx>
        <c:axId val="36600064"/>
        <c:scaling>
          <c:orientation val="minMax"/>
        </c:scaling>
        <c:axPos val="b"/>
        <c:tickLblPos val="nextTo"/>
        <c:crossAx val="36601856"/>
        <c:crosses val="autoZero"/>
        <c:auto val="1"/>
        <c:lblAlgn val="ctr"/>
        <c:lblOffset val="100"/>
      </c:catAx>
      <c:valAx>
        <c:axId val="36601856"/>
        <c:scaling>
          <c:orientation val="minMax"/>
          <c:min val="110"/>
        </c:scaling>
        <c:axPos val="l"/>
        <c:majorGridlines/>
        <c:numFmt formatCode="#,##0.00" sourceLinked="1"/>
        <c:tickLblPos val="nextTo"/>
        <c:crossAx val="36600064"/>
        <c:crosses val="autoZero"/>
        <c:crossBetween val="between"/>
      </c:valAx>
      <c:valAx>
        <c:axId val="36603392"/>
        <c:scaling>
          <c:orientation val="minMax"/>
          <c:min val="6"/>
        </c:scaling>
        <c:axPos val="r"/>
        <c:numFmt formatCode="#,##0.00" sourceLinked="1"/>
        <c:tickLblPos val="nextTo"/>
        <c:crossAx val="36606720"/>
        <c:crosses val="max"/>
        <c:crossBetween val="between"/>
      </c:valAx>
      <c:catAx>
        <c:axId val="36606720"/>
        <c:scaling>
          <c:orientation val="minMax"/>
        </c:scaling>
        <c:delete val="1"/>
        <c:axPos val="b"/>
        <c:tickLblPos val="none"/>
        <c:crossAx val="36603392"/>
        <c:crosses val="autoZero"/>
        <c:auto val="1"/>
        <c:lblAlgn val="ctr"/>
        <c:lblOffset val="100"/>
      </c:cat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449576410417577E-2"/>
          <c:y val="3.1013695690083068E-2"/>
          <c:w val="0.7467940424960029"/>
          <c:h val="0.92434398851761856"/>
        </c:manualLayout>
      </c:layout>
      <c:lineChart>
        <c:grouping val="standard"/>
        <c:ser>
          <c:idx val="0"/>
          <c:order val="0"/>
          <c:tx>
            <c:strRef>
              <c:f>Sheet4!$A$2</c:f>
              <c:strCache>
                <c:ptCount val="1"/>
                <c:pt idx="0">
                  <c:v>민간소비지출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Sheet4!$B$2:$AK$2</c:f>
              <c:numCache>
                <c:formatCode>0.0%</c:formatCode>
                <c:ptCount val="36"/>
                <c:pt idx="0">
                  <c:v>0.48787996449966808</c:v>
                </c:pt>
                <c:pt idx="1">
                  <c:v>0.49149684796950666</c:v>
                </c:pt>
                <c:pt idx="2">
                  <c:v>0.50756602582246302</c:v>
                </c:pt>
                <c:pt idx="3">
                  <c:v>0.5246566043762978</c:v>
                </c:pt>
                <c:pt idx="4">
                  <c:v>0.51930232558139466</c:v>
                </c:pt>
                <c:pt idx="5">
                  <c:v>0.51978700814002121</c:v>
                </c:pt>
                <c:pt idx="6">
                  <c:v>0.50823746723348773</c:v>
                </c:pt>
                <c:pt idx="7">
                  <c:v>0.51642116628289991</c:v>
                </c:pt>
                <c:pt idx="8">
                  <c:v>0.504553456725508</c:v>
                </c:pt>
                <c:pt idx="9">
                  <c:v>0.49897372407838791</c:v>
                </c:pt>
                <c:pt idx="10">
                  <c:v>0.51129407483461786</c:v>
                </c:pt>
                <c:pt idx="11">
                  <c:v>0.50906633239560251</c:v>
                </c:pt>
                <c:pt idx="12">
                  <c:v>0.48847414176288861</c:v>
                </c:pt>
                <c:pt idx="13">
                  <c:v>0.47528059032483888</c:v>
                </c:pt>
                <c:pt idx="14">
                  <c:v>0.47161275811530484</c:v>
                </c:pt>
                <c:pt idx="15">
                  <c:v>0.44431359490607258</c:v>
                </c:pt>
                <c:pt idx="16">
                  <c:v>0.43499265194932485</c:v>
                </c:pt>
                <c:pt idx="17">
                  <c:v>0.44876765548453024</c:v>
                </c:pt>
                <c:pt idx="18">
                  <c:v>0.45785129092978238</c:v>
                </c:pt>
                <c:pt idx="19">
                  <c:v>0.45214521452145179</c:v>
                </c:pt>
                <c:pt idx="20">
                  <c:v>0.45335230135580618</c:v>
                </c:pt>
                <c:pt idx="21">
                  <c:v>0.46003182441700929</c:v>
                </c:pt>
                <c:pt idx="22">
                  <c:v>0.46217592975227484</c:v>
                </c:pt>
                <c:pt idx="23">
                  <c:v>0.45083124344535125</c:v>
                </c:pt>
                <c:pt idx="24">
                  <c:v>0.44039144725920532</c:v>
                </c:pt>
                <c:pt idx="25">
                  <c:v>0.42199351452643574</c:v>
                </c:pt>
                <c:pt idx="26">
                  <c:v>0.40519206993172091</c:v>
                </c:pt>
                <c:pt idx="27">
                  <c:v>0.38927292808246666</c:v>
                </c:pt>
                <c:pt idx="28">
                  <c:v>0.37077090246191285</c:v>
                </c:pt>
                <c:pt idx="29">
                  <c:v>0.36133856466078312</c:v>
                </c:pt>
                <c:pt idx="30">
                  <c:v>0.35341403592056392</c:v>
                </c:pt>
                <c:pt idx="31">
                  <c:v>0.3543401906673358</c:v>
                </c:pt>
                <c:pt idx="32">
                  <c:v>0.34943659279523981</c:v>
                </c:pt>
                <c:pt idx="33">
                  <c:v>0.35749091763132684</c:v>
                </c:pt>
                <c:pt idx="34">
                  <c:v>0.36000256895082988</c:v>
                </c:pt>
                <c:pt idx="35">
                  <c:v>0.36168018640707894</c:v>
                </c:pt>
              </c:numCache>
            </c:numRef>
          </c:val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정부소비지출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Sheet4!$B$3:$AK$3</c:f>
              <c:numCache>
                <c:formatCode>0.0%</c:formatCode>
                <c:ptCount val="36"/>
                <c:pt idx="0">
                  <c:v>0.13312624805857537</c:v>
                </c:pt>
                <c:pt idx="1">
                  <c:v>0.15203049406245459</c:v>
                </c:pt>
                <c:pt idx="2">
                  <c:v>0.14733610572840691</c:v>
                </c:pt>
                <c:pt idx="3">
                  <c:v>0.14646222648139323</c:v>
                </c:pt>
                <c:pt idx="4">
                  <c:v>0.14524150268336336</c:v>
                </c:pt>
                <c:pt idx="5">
                  <c:v>0.14402689746147193</c:v>
                </c:pt>
                <c:pt idx="6">
                  <c:v>0.14998573892729608</c:v>
                </c:pt>
                <c:pt idx="7">
                  <c:v>0.14310266947238534</c:v>
                </c:pt>
                <c:pt idx="8">
                  <c:v>0.14461626302517033</c:v>
                </c:pt>
                <c:pt idx="9">
                  <c:v>0.13671461384332209</c:v>
                </c:pt>
                <c:pt idx="10">
                  <c:v>0.12810782007460067</c:v>
                </c:pt>
                <c:pt idx="11">
                  <c:v>0.1358419067314415</c:v>
                </c:pt>
                <c:pt idx="12">
                  <c:v>0.1364289479940872</c:v>
                </c:pt>
                <c:pt idx="13">
                  <c:v>0.14887896746303828</c:v>
                </c:pt>
                <c:pt idx="14">
                  <c:v>0.15248211513067222</c:v>
                </c:pt>
                <c:pt idx="15">
                  <c:v>0.14856746827801104</c:v>
                </c:pt>
                <c:pt idx="16">
                  <c:v>0.14731945500961821</c:v>
                </c:pt>
                <c:pt idx="17">
                  <c:v>0.13253576179787371</c:v>
                </c:pt>
                <c:pt idx="18">
                  <c:v>0.13434622914745259</c:v>
                </c:pt>
                <c:pt idx="19">
                  <c:v>0.13739047374125171</c:v>
                </c:pt>
                <c:pt idx="20">
                  <c:v>0.14282528001331321</c:v>
                </c:pt>
                <c:pt idx="21">
                  <c:v>0.15052400548696873</c:v>
                </c:pt>
                <c:pt idx="22">
                  <c:v>0.15785378361652441</c:v>
                </c:pt>
                <c:pt idx="23">
                  <c:v>0.15957320687611168</c:v>
                </c:pt>
                <c:pt idx="24">
                  <c:v>0.15571483116969395</c:v>
                </c:pt>
                <c:pt idx="25">
                  <c:v>0.14666027391243891</c:v>
                </c:pt>
                <c:pt idx="26">
                  <c:v>0.13875817764993134</c:v>
                </c:pt>
                <c:pt idx="27">
                  <c:v>0.14085144299258898</c:v>
                </c:pt>
                <c:pt idx="28">
                  <c:v>0.13707506970854849</c:v>
                </c:pt>
                <c:pt idx="29">
                  <c:v>0.13466067014504918</c:v>
                </c:pt>
                <c:pt idx="30">
                  <c:v>0.13213735263865792</c:v>
                </c:pt>
                <c:pt idx="31">
                  <c:v>0.13100193534513671</c:v>
                </c:pt>
                <c:pt idx="32">
                  <c:v>0.13245791513267821</c:v>
                </c:pt>
                <c:pt idx="33">
                  <c:v>0.13362750968539139</c:v>
                </c:pt>
                <c:pt idx="34">
                  <c:v>0.13488691894015667</c:v>
                </c:pt>
                <c:pt idx="35">
                  <c:v>0.13632483512962076</c:v>
                </c:pt>
              </c:numCache>
            </c:numRef>
          </c:val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고정자본형성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Sheet4!$B$4:$AK$4</c:f>
              <c:numCache>
                <c:formatCode>0.0%</c:formatCode>
                <c:ptCount val="36"/>
                <c:pt idx="0">
                  <c:v>0.29784224539605114</c:v>
                </c:pt>
                <c:pt idx="1">
                  <c:v>0.28175243121731908</c:v>
                </c:pt>
                <c:pt idx="2">
                  <c:v>0.28792266324109039</c:v>
                </c:pt>
                <c:pt idx="3">
                  <c:v>0.26738939466538891</c:v>
                </c:pt>
                <c:pt idx="4">
                  <c:v>0.26890876565295257</c:v>
                </c:pt>
                <c:pt idx="5">
                  <c:v>0.27722724494063899</c:v>
                </c:pt>
                <c:pt idx="6">
                  <c:v>0.29160498186806544</c:v>
                </c:pt>
                <c:pt idx="7">
                  <c:v>0.29438011612149834</c:v>
                </c:pt>
                <c:pt idx="8">
                  <c:v>0.29877718037778983</c:v>
                </c:pt>
                <c:pt idx="9">
                  <c:v>0.30940590027204545</c:v>
                </c:pt>
                <c:pt idx="10">
                  <c:v>0.30554436400972201</c:v>
                </c:pt>
                <c:pt idx="11">
                  <c:v>0.25528989735028607</c:v>
                </c:pt>
                <c:pt idx="12">
                  <c:v>0.24952707801403776</c:v>
                </c:pt>
                <c:pt idx="13">
                  <c:v>0.26886621134408822</c:v>
                </c:pt>
                <c:pt idx="14">
                  <c:v>0.30885681946802535</c:v>
                </c:pt>
                <c:pt idx="15">
                  <c:v>0.36031089850317188</c:v>
                </c:pt>
                <c:pt idx="16">
                  <c:v>0.34475500523722852</c:v>
                </c:pt>
                <c:pt idx="17">
                  <c:v>0.33037051801021644</c:v>
                </c:pt>
                <c:pt idx="18">
                  <c:v>0.32425745244297743</c:v>
                </c:pt>
                <c:pt idx="19">
                  <c:v>0.3179705725674617</c:v>
                </c:pt>
                <c:pt idx="20">
                  <c:v>0.33015684443602106</c:v>
                </c:pt>
                <c:pt idx="21">
                  <c:v>0.33500466392318329</c:v>
                </c:pt>
                <c:pt idx="22">
                  <c:v>0.34112318146724424</c:v>
                </c:pt>
                <c:pt idx="23">
                  <c:v>0.34430258538142433</c:v>
                </c:pt>
                <c:pt idx="24">
                  <c:v>0.36216424848102524</c:v>
                </c:pt>
                <c:pt idx="25">
                  <c:v>0.39154912050829715</c:v>
                </c:pt>
                <c:pt idx="26">
                  <c:v>0.40456581571475675</c:v>
                </c:pt>
                <c:pt idx="27">
                  <c:v>0.39607145334350691</c:v>
                </c:pt>
                <c:pt idx="28">
                  <c:v>0.39492126638319336</c:v>
                </c:pt>
                <c:pt idx="29">
                  <c:v>0.38990768907610351</c:v>
                </c:pt>
                <c:pt idx="30">
                  <c:v>0.40536118363794676</c:v>
                </c:pt>
                <c:pt idx="31">
                  <c:v>0.44922944591785585</c:v>
                </c:pt>
                <c:pt idx="32">
                  <c:v>0.45582733598631642</c:v>
                </c:pt>
                <c:pt idx="33">
                  <c:v>0.45635490744130047</c:v>
                </c:pt>
                <c:pt idx="34">
                  <c:v>0.45666312176638024</c:v>
                </c:pt>
                <c:pt idx="35">
                  <c:v>0.45864561689390854</c:v>
                </c:pt>
              </c:numCache>
            </c:numRef>
          </c:val>
        </c:ser>
        <c:ser>
          <c:idx val="3"/>
          <c:order val="3"/>
          <c:tx>
            <c:strRef>
              <c:f>Sheet4!$A$5</c:f>
              <c:strCache>
                <c:ptCount val="1"/>
                <c:pt idx="0">
                  <c:v>재고증감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Sheet4!$B$5:$AK$5</c:f>
              <c:numCache>
                <c:formatCode>0.0%</c:formatCode>
                <c:ptCount val="36"/>
                <c:pt idx="0">
                  <c:v>8.4313290437097829E-2</c:v>
                </c:pt>
                <c:pt idx="1">
                  <c:v>7.96070957337634E-2</c:v>
                </c:pt>
                <c:pt idx="2">
                  <c:v>6.0375797426462582E-2</c:v>
                </c:pt>
                <c:pt idx="3">
                  <c:v>5.8077783101740964E-2</c:v>
                </c:pt>
                <c:pt idx="4">
                  <c:v>5.0268336314847964E-2</c:v>
                </c:pt>
                <c:pt idx="5">
                  <c:v>5.0786654226054523E-2</c:v>
                </c:pt>
                <c:pt idx="6">
                  <c:v>4.9995246309098573E-2</c:v>
                </c:pt>
                <c:pt idx="7">
                  <c:v>8.6540262430178427E-2</c:v>
                </c:pt>
                <c:pt idx="8">
                  <c:v>7.6338202407574829E-2</c:v>
                </c:pt>
                <c:pt idx="9">
                  <c:v>5.4026096730578205E-2</c:v>
                </c:pt>
                <c:pt idx="10">
                  <c:v>6.4872697971225635E-2</c:v>
                </c:pt>
                <c:pt idx="11">
                  <c:v>0.11052318427847717</c:v>
                </c:pt>
                <c:pt idx="12">
                  <c:v>9.9194740487290781E-2</c:v>
                </c:pt>
                <c:pt idx="13">
                  <c:v>7.9623871659269901E-2</c:v>
                </c:pt>
                <c:pt idx="14">
                  <c:v>5.7050193722519703E-2</c:v>
                </c:pt>
                <c:pt idx="15">
                  <c:v>6.5203678586608402E-2</c:v>
                </c:pt>
                <c:pt idx="16">
                  <c:v>6.030579042323983E-2</c:v>
                </c:pt>
                <c:pt idx="17">
                  <c:v>7.2529655835702173E-2</c:v>
                </c:pt>
                <c:pt idx="18">
                  <c:v>6.3869607192746966E-2</c:v>
                </c:pt>
                <c:pt idx="19">
                  <c:v>4.9021228653477585E-2</c:v>
                </c:pt>
                <c:pt idx="20">
                  <c:v>3.1724826537357448E-2</c:v>
                </c:pt>
                <c:pt idx="21">
                  <c:v>2.6603017832647492E-2</c:v>
                </c:pt>
                <c:pt idx="22">
                  <c:v>1.0063035077498677E-2</c:v>
                </c:pt>
                <c:pt idx="23">
                  <c:v>1.8374903105193564E-2</c:v>
                </c:pt>
                <c:pt idx="24">
                  <c:v>1.6043859357880448E-2</c:v>
                </c:pt>
                <c:pt idx="25">
                  <c:v>1.8097106424718002E-2</c:v>
                </c:pt>
                <c:pt idx="26">
                  <c:v>2.5166348776381266E-2</c:v>
                </c:pt>
                <c:pt idx="27">
                  <c:v>1.9335727205305676E-2</c:v>
                </c:pt>
                <c:pt idx="28">
                  <c:v>2.245050805296506E-2</c:v>
                </c:pt>
                <c:pt idx="29">
                  <c:v>2.6236557526472408E-2</c:v>
                </c:pt>
                <c:pt idx="30">
                  <c:v>3.2410475512303256E-2</c:v>
                </c:pt>
                <c:pt idx="31">
                  <c:v>2.2316479105440469E-2</c:v>
                </c:pt>
                <c:pt idx="32">
                  <c:v>2.4797240434241849E-2</c:v>
                </c:pt>
                <c:pt idx="33">
                  <c:v>2.6791770961387511E-2</c:v>
                </c:pt>
                <c:pt idx="34">
                  <c:v>2.0809257289870282E-2</c:v>
                </c:pt>
                <c:pt idx="35">
                  <c:v>1.922825833130213E-2</c:v>
                </c:pt>
              </c:numCache>
            </c:numRef>
          </c:val>
        </c:ser>
        <c:ser>
          <c:idx val="4"/>
          <c:order val="4"/>
          <c:tx>
            <c:strRef>
              <c:f>Sheet4!$A$6</c:f>
              <c:strCache>
                <c:ptCount val="1"/>
                <c:pt idx="0">
                  <c:v>수출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Sheet4!$B$6:$AK$6</c:f>
              <c:numCache>
                <c:formatCode>General</c:formatCode>
                <c:ptCount val="36"/>
                <c:pt idx="20" formatCode="0.0%">
                  <c:v>0.19845813552505695</c:v>
                </c:pt>
                <c:pt idx="21" formatCode="0.0%">
                  <c:v>0.20073635116598104</c:v>
                </c:pt>
                <c:pt idx="22" formatCode="0.0%">
                  <c:v>0.23326405589499963</c:v>
                </c:pt>
                <c:pt idx="23" formatCode="0.0%">
                  <c:v>0.226001550316903</c:v>
                </c:pt>
                <c:pt idx="24" formatCode="0.0%">
                  <c:v>0.2510350609249975</c:v>
                </c:pt>
                <c:pt idx="25" formatCode="0.0%">
                  <c:v>0.29384978003557533</c:v>
                </c:pt>
                <c:pt idx="26" formatCode="0.0%">
                  <c:v>0.33724224482315146</c:v>
                </c:pt>
                <c:pt idx="27" formatCode="0.0%">
                  <c:v>0.3657790132481073</c:v>
                </c:pt>
                <c:pt idx="28" formatCode="0.0%">
                  <c:v>0.38001867874798601</c:v>
                </c:pt>
                <c:pt idx="29" formatCode="0.0%">
                  <c:v>0.38282589207011336</c:v>
                </c:pt>
                <c:pt idx="30" formatCode="0.0%">
                  <c:v>0.34766041617216581</c:v>
                </c:pt>
                <c:pt idx="31" formatCode="0.0%">
                  <c:v>0.26113482904451291</c:v>
                </c:pt>
                <c:pt idx="32" formatCode="0.0%">
                  <c:v>0.29452083700538995</c:v>
                </c:pt>
                <c:pt idx="33" formatCode="0.0%">
                  <c:v>0.28450400851425817</c:v>
                </c:pt>
                <c:pt idx="34" formatCode="0.0%">
                  <c:v>0.26808513049703525</c:v>
                </c:pt>
              </c:numCache>
            </c:numRef>
          </c:val>
        </c:ser>
        <c:ser>
          <c:idx val="5"/>
          <c:order val="5"/>
          <c:tx>
            <c:strRef>
              <c:f>Sheet4!$A$7</c:f>
              <c:strCache>
                <c:ptCount val="1"/>
                <c:pt idx="0">
                  <c:v>수입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Sheet4!$B$7:$AK$7</c:f>
              <c:numCache>
                <c:formatCode>General</c:formatCode>
                <c:ptCount val="36"/>
                <c:pt idx="20" formatCode="0.0%">
                  <c:v>0.15651738786755401</c:v>
                </c:pt>
                <c:pt idx="21" formatCode="0.0%">
                  <c:v>0.17289986282578876</c:v>
                </c:pt>
                <c:pt idx="22" formatCode="0.0%">
                  <c:v>0.20917284351295076</c:v>
                </c:pt>
                <c:pt idx="23" formatCode="0.0%">
                  <c:v>0.20480142264374618</c:v>
                </c:pt>
                <c:pt idx="24" formatCode="0.0%">
                  <c:v>0.22535276735615387</c:v>
                </c:pt>
                <c:pt idx="25" formatCode="0.0%">
                  <c:v>0.27199022055002076</c:v>
                </c:pt>
                <c:pt idx="26" formatCode="0.0%">
                  <c:v>0.31189945140627617</c:v>
                </c:pt>
                <c:pt idx="27" formatCode="0.0%">
                  <c:v>0.31123341318834935</c:v>
                </c:pt>
                <c:pt idx="28" formatCode="0.0%">
                  <c:v>0.30524037662821668</c:v>
                </c:pt>
                <c:pt idx="29" formatCode="0.0%">
                  <c:v>0.29512788870175832</c:v>
                </c:pt>
                <c:pt idx="30" formatCode="0.0%">
                  <c:v>0.27097776722842065</c:v>
                </c:pt>
                <c:pt idx="31" formatCode="0.0%">
                  <c:v>0.21803168231667991</c:v>
                </c:pt>
                <c:pt idx="32" formatCode="0.0%">
                  <c:v>0.25551801438370281</c:v>
                </c:pt>
                <c:pt idx="33" formatCode="0.0%">
                  <c:v>0.258684056290585</c:v>
                </c:pt>
                <c:pt idx="34" formatCode="0.0%">
                  <c:v>0.24044624187049907</c:v>
                </c:pt>
              </c:numCache>
            </c:numRef>
          </c:val>
        </c:ser>
        <c:ser>
          <c:idx val="6"/>
          <c:order val="6"/>
          <c:tx>
            <c:strRef>
              <c:f>Sheet4!$A$8</c:f>
              <c:strCache>
                <c:ptCount val="1"/>
                <c:pt idx="0">
                  <c:v>순수입</c:v>
                </c:pt>
              </c:strCache>
            </c:strRef>
          </c:tx>
          <c:marker>
            <c:symbol val="none"/>
          </c:marker>
          <c:cat>
            <c:numRef>
              <c:f>Sheet4!$B$1:$AK$1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Sheet4!$B$8:$AK$8</c:f>
              <c:numCache>
                <c:formatCode>0.0%</c:formatCode>
                <c:ptCount val="36"/>
                <c:pt idx="0">
                  <c:v>-3.1617483913911719E-3</c:v>
                </c:pt>
                <c:pt idx="1">
                  <c:v>-4.886868983042583E-3</c:v>
                </c:pt>
                <c:pt idx="2">
                  <c:v>-3.2005922184240973E-3</c:v>
                </c:pt>
                <c:pt idx="3">
                  <c:v>3.4139913751796876E-3</c:v>
                </c:pt>
                <c:pt idx="4">
                  <c:v>1.627906976744186E-2</c:v>
                </c:pt>
                <c:pt idx="5">
                  <c:v>8.1721952318136726E-3</c:v>
                </c:pt>
                <c:pt idx="6">
                  <c:v>1.7656566205332313E-4</c:v>
                </c:pt>
                <c:pt idx="7">
                  <c:v>-4.0444214306961802E-2</c:v>
                </c:pt>
                <c:pt idx="8">
                  <c:v>-2.4285102536042252E-2</c:v>
                </c:pt>
                <c:pt idx="9">
                  <c:v>8.7966507566748667E-4</c:v>
                </c:pt>
                <c:pt idx="10">
                  <c:v>-9.8189568901654624E-3</c:v>
                </c:pt>
                <c:pt idx="11">
                  <c:v>-1.0721320755806901E-2</c:v>
                </c:pt>
                <c:pt idx="12">
                  <c:v>2.6375091741696732E-2</c:v>
                </c:pt>
                <c:pt idx="13">
                  <c:v>2.735035920876629E-2</c:v>
                </c:pt>
                <c:pt idx="14">
                  <c:v>9.9981135634785879E-3</c:v>
                </c:pt>
                <c:pt idx="15">
                  <c:v>-1.8395640273863572E-2</c:v>
                </c:pt>
                <c:pt idx="16">
                  <c:v>1.2627097380589199E-2</c:v>
                </c:pt>
                <c:pt idx="17">
                  <c:v>1.5796408871678304E-2</c:v>
                </c:pt>
                <c:pt idx="18">
                  <c:v>1.9675420287041105E-2</c:v>
                </c:pt>
                <c:pt idx="19">
                  <c:v>4.3472510516357754E-2</c:v>
                </c:pt>
                <c:pt idx="20">
                  <c:v>4.1940747657503157E-2</c:v>
                </c:pt>
                <c:pt idx="21">
                  <c:v>2.7836488340192037E-2</c:v>
                </c:pt>
                <c:pt idx="22">
                  <c:v>2.4091212382048612E-2</c:v>
                </c:pt>
                <c:pt idx="23">
                  <c:v>2.1200127673156779E-2</c:v>
                </c:pt>
                <c:pt idx="24">
                  <c:v>2.5682293568843637E-2</c:v>
                </c:pt>
                <c:pt idx="25">
                  <c:v>2.1859559485554122E-2</c:v>
                </c:pt>
                <c:pt idx="26">
                  <c:v>2.6315102791428801E-2</c:v>
                </c:pt>
                <c:pt idx="27">
                  <c:v>5.4470902717382613E-2</c:v>
                </c:pt>
                <c:pt idx="28">
                  <c:v>7.4780547161593713E-2</c:v>
                </c:pt>
                <c:pt idx="29">
                  <c:v>8.7858919200747176E-2</c:v>
                </c:pt>
                <c:pt idx="30">
                  <c:v>7.6673154521718481E-2</c:v>
                </c:pt>
                <c:pt idx="31">
                  <c:v>4.3113755286359357E-2</c:v>
                </c:pt>
                <c:pt idx="32">
                  <c:v>3.7480046770617996E-2</c:v>
                </c:pt>
                <c:pt idx="33">
                  <c:v>2.5735952215209343E-2</c:v>
                </c:pt>
                <c:pt idx="34">
                  <c:v>2.7639644200310218E-2</c:v>
                </c:pt>
                <c:pt idx="35">
                  <c:v>2.4121273690795392E-2</c:v>
                </c:pt>
              </c:numCache>
            </c:numRef>
          </c:val>
        </c:ser>
        <c:marker val="1"/>
        <c:axId val="116352128"/>
        <c:axId val="116353664"/>
      </c:lineChart>
      <c:catAx>
        <c:axId val="116352128"/>
        <c:scaling>
          <c:orientation val="minMax"/>
        </c:scaling>
        <c:axPos val="b"/>
        <c:numFmt formatCode="General" sourceLinked="1"/>
        <c:tickLblPos val="nextTo"/>
        <c:crossAx val="116353664"/>
        <c:crosses val="autoZero"/>
        <c:auto val="1"/>
        <c:lblAlgn val="ctr"/>
        <c:lblOffset val="100"/>
      </c:catAx>
      <c:valAx>
        <c:axId val="116353664"/>
        <c:scaling>
          <c:orientation val="minMax"/>
        </c:scaling>
        <c:axPos val="l"/>
        <c:majorGridlines/>
        <c:numFmt formatCode="0.0%" sourceLinked="1"/>
        <c:tickLblPos val="nextTo"/>
        <c:crossAx val="1163521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  <c:txPr>
        <a:bodyPr/>
        <a:lstStyle/>
        <a:p>
          <a:pPr>
            <a:defRPr sz="1600" b="0"/>
          </a:pPr>
          <a:endParaRPr lang="ko-KR"/>
        </a:p>
      </c:txPr>
    </c:title>
    <c:plotArea>
      <c:layout/>
      <c:lineChart>
        <c:grouping val="standard"/>
        <c:ser>
          <c:idx val="0"/>
          <c:order val="0"/>
          <c:tx>
            <c:strRef>
              <c:f>Sheet2!$A$2</c:f>
              <c:strCache>
                <c:ptCount val="1"/>
                <c:pt idx="0">
                  <c:v>수출증가율(%)</c:v>
                </c:pt>
              </c:strCache>
            </c:strRef>
          </c:tx>
          <c:marker>
            <c:symbol val="none"/>
          </c:marker>
          <c:cat>
            <c:numRef>
              <c:f>Sheet2!$B$1:$S$1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Sheet2!$B$2:$S$2</c:f>
              <c:numCache>
                <c:formatCode>General</c:formatCode>
                <c:ptCount val="18"/>
                <c:pt idx="0">
                  <c:v>13.65</c:v>
                </c:pt>
                <c:pt idx="1">
                  <c:v>8.4710000000000001</c:v>
                </c:pt>
                <c:pt idx="2">
                  <c:v>25.581999999999987</c:v>
                </c:pt>
                <c:pt idx="3">
                  <c:v>11.779</c:v>
                </c:pt>
                <c:pt idx="4">
                  <c:v>23.045999999999989</c:v>
                </c:pt>
                <c:pt idx="5">
                  <c:v>24.584999999999987</c:v>
                </c:pt>
                <c:pt idx="6">
                  <c:v>18.439</c:v>
                </c:pt>
                <c:pt idx="7">
                  <c:v>25.591999999999999</c:v>
                </c:pt>
                <c:pt idx="8">
                  <c:v>23.233000000000001</c:v>
                </c:pt>
                <c:pt idx="9">
                  <c:v>22.150000000000023</c:v>
                </c:pt>
                <c:pt idx="10">
                  <c:v>10.277000000000001</c:v>
                </c:pt>
                <c:pt idx="11">
                  <c:v>-10.567</c:v>
                </c:pt>
                <c:pt idx="12">
                  <c:v>29.224</c:v>
                </c:pt>
                <c:pt idx="13">
                  <c:v>11.186</c:v>
                </c:pt>
                <c:pt idx="14">
                  <c:v>6.8269999999999955</c:v>
                </c:pt>
                <c:pt idx="15">
                  <c:v>9.6070000000000011</c:v>
                </c:pt>
                <c:pt idx="16">
                  <c:v>6.4370000000000003</c:v>
                </c:pt>
                <c:pt idx="17">
                  <c:v>6.2</c:v>
                </c:pt>
              </c:numCache>
            </c:numRef>
          </c:val>
        </c:ser>
        <c:marker val="1"/>
        <c:axId val="116289536"/>
        <c:axId val="116291072"/>
      </c:lineChart>
      <c:catAx>
        <c:axId val="116289536"/>
        <c:scaling>
          <c:orientation val="minMax"/>
        </c:scaling>
        <c:axPos val="b"/>
        <c:numFmt formatCode="General" sourceLinked="1"/>
        <c:tickLblPos val="nextTo"/>
        <c:crossAx val="116291072"/>
        <c:crosses val="autoZero"/>
        <c:auto val="1"/>
        <c:lblAlgn val="ctr"/>
        <c:lblOffset val="100"/>
      </c:catAx>
      <c:valAx>
        <c:axId val="116291072"/>
        <c:scaling>
          <c:orientation val="minMax"/>
        </c:scaling>
        <c:axPos val="l"/>
        <c:majorGridlines/>
        <c:numFmt formatCode="General" sourceLinked="1"/>
        <c:tickLblPos val="nextTo"/>
        <c:crossAx val="1162895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2873045982140582"/>
          <c:y val="0.11459771665582137"/>
          <c:w val="0.83946524156696556"/>
          <c:h val="0.81911067852364261"/>
        </c:manualLayout>
      </c:layout>
      <c:barChart>
        <c:barDir val="col"/>
        <c:grouping val="clustered"/>
        <c:ser>
          <c:idx val="0"/>
          <c:order val="0"/>
          <c:tx>
            <c:strRef>
              <c:f>요약!$C$9</c:f>
              <c:strCache>
                <c:ptCount val="1"/>
                <c:pt idx="0">
                  <c:v>고성장기</c:v>
                </c:pt>
              </c:strCache>
            </c:strRef>
          </c:tx>
          <c:cat>
            <c:strRef>
              <c:f>요약!$B$10:$B$12</c:f>
              <c:strCache>
                <c:ptCount val="3"/>
                <c:pt idx="0">
                  <c:v>일본</c:v>
                </c:pt>
                <c:pt idx="1">
                  <c:v>한국</c:v>
                </c:pt>
                <c:pt idx="2">
                  <c:v>중국</c:v>
                </c:pt>
              </c:strCache>
            </c:strRef>
          </c:cat>
          <c:val>
            <c:numRef>
              <c:f>요약!$C$10:$C$12</c:f>
              <c:numCache>
                <c:formatCode>0.00_ </c:formatCode>
                <c:ptCount val="3"/>
                <c:pt idx="0">
                  <c:v>8.8593757645014488</c:v>
                </c:pt>
                <c:pt idx="1">
                  <c:v>9.4586206896551719</c:v>
                </c:pt>
                <c:pt idx="2">
                  <c:v>10.236433333333334</c:v>
                </c:pt>
              </c:numCache>
            </c:numRef>
          </c:val>
        </c:ser>
        <c:ser>
          <c:idx val="1"/>
          <c:order val="1"/>
          <c:tx>
            <c:strRef>
              <c:f>요약!$D$9</c:f>
              <c:strCache>
                <c:ptCount val="1"/>
                <c:pt idx="0">
                  <c:v>중성장기</c:v>
                </c:pt>
              </c:strCache>
            </c:strRef>
          </c:tx>
          <c:cat>
            <c:strRef>
              <c:f>요약!$B$10:$B$12</c:f>
              <c:strCache>
                <c:ptCount val="3"/>
                <c:pt idx="0">
                  <c:v>일본</c:v>
                </c:pt>
                <c:pt idx="1">
                  <c:v>한국</c:v>
                </c:pt>
                <c:pt idx="2">
                  <c:v>중국</c:v>
                </c:pt>
              </c:strCache>
            </c:strRef>
          </c:cat>
          <c:val>
            <c:numRef>
              <c:f>요약!$D$10:$D$12</c:f>
              <c:numCache>
                <c:formatCode>0.00_ </c:formatCode>
                <c:ptCount val="3"/>
                <c:pt idx="0">
                  <c:v>4.1494396799025459</c:v>
                </c:pt>
                <c:pt idx="1">
                  <c:v>5.0961499999999997</c:v>
                </c:pt>
              </c:numCache>
            </c:numRef>
          </c:val>
        </c:ser>
        <c:ser>
          <c:idx val="2"/>
          <c:order val="2"/>
          <c:tx>
            <c:strRef>
              <c:f>요약!$E$9</c:f>
              <c:strCache>
                <c:ptCount val="1"/>
                <c:pt idx="0">
                  <c:v>저성장기</c:v>
                </c:pt>
              </c:strCache>
            </c:strRef>
          </c:tx>
          <c:cat>
            <c:strRef>
              <c:f>요약!$B$10:$B$12</c:f>
              <c:strCache>
                <c:ptCount val="3"/>
                <c:pt idx="0">
                  <c:v>일본</c:v>
                </c:pt>
                <c:pt idx="1">
                  <c:v>한국</c:v>
                </c:pt>
                <c:pt idx="2">
                  <c:v>중국</c:v>
                </c:pt>
              </c:strCache>
            </c:strRef>
          </c:cat>
          <c:val>
            <c:numRef>
              <c:f>요약!$E$10:$E$12</c:f>
              <c:numCache>
                <c:formatCode>General</c:formatCode>
                <c:ptCount val="3"/>
                <c:pt idx="0" formatCode="0.00_ ">
                  <c:v>0.75270000000000492</c:v>
                </c:pt>
              </c:numCache>
            </c:numRef>
          </c:val>
        </c:ser>
        <c:axId val="98676096"/>
        <c:axId val="98690176"/>
      </c:barChart>
      <c:catAx>
        <c:axId val="98676096"/>
        <c:scaling>
          <c:orientation val="minMax"/>
        </c:scaling>
        <c:axPos val="b"/>
        <c:tickLblPos val="nextTo"/>
        <c:crossAx val="98690176"/>
        <c:crosses val="autoZero"/>
        <c:auto val="1"/>
        <c:lblAlgn val="ctr"/>
        <c:lblOffset val="100"/>
      </c:catAx>
      <c:valAx>
        <c:axId val="98690176"/>
        <c:scaling>
          <c:orientation val="minMax"/>
          <c:max val="11"/>
        </c:scaling>
        <c:axPos val="l"/>
        <c:majorGridlines/>
        <c:numFmt formatCode="0.00_ " sourceLinked="1"/>
        <c:tickLblPos val="nextTo"/>
        <c:crossAx val="9867609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수출증가율(%)</c:v>
                </c:pt>
              </c:strCache>
            </c:strRef>
          </c:tx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 상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</c:v>
                </c:pt>
                <c:pt idx="1">
                  <c:v>19.3</c:v>
                </c:pt>
                <c:pt idx="2">
                  <c:v>31</c:v>
                </c:pt>
                <c:pt idx="3">
                  <c:v>12</c:v>
                </c:pt>
                <c:pt idx="4">
                  <c:v>14.4</c:v>
                </c:pt>
                <c:pt idx="5">
                  <c:v>14.1</c:v>
                </c:pt>
                <c:pt idx="6">
                  <c:v>13.6</c:v>
                </c:pt>
                <c:pt idx="7">
                  <c:v>-13.9</c:v>
                </c:pt>
                <c:pt idx="8">
                  <c:v>28.3</c:v>
                </c:pt>
                <c:pt idx="9">
                  <c:v>19</c:v>
                </c:pt>
                <c:pt idx="10">
                  <c:v>-1.3</c:v>
                </c:pt>
                <c:pt idx="11">
                  <c:v>2.1</c:v>
                </c:pt>
                <c:pt idx="12">
                  <c:v>2.2999999999999998</c:v>
                </c:pt>
                <c:pt idx="13">
                  <c:v>-5.0999999999999996</c:v>
                </c:pt>
              </c:numCache>
            </c:numRef>
          </c:val>
        </c:ser>
        <c:marker val="1"/>
        <c:axId val="83861888"/>
        <c:axId val="83863424"/>
      </c:lineChart>
      <c:catAx>
        <c:axId val="83861888"/>
        <c:scaling>
          <c:orientation val="minMax"/>
        </c:scaling>
        <c:axPos val="b"/>
        <c:tickLblPos val="nextTo"/>
        <c:crossAx val="83863424"/>
        <c:crosses val="autoZero"/>
        <c:auto val="1"/>
        <c:lblAlgn val="ctr"/>
        <c:lblOffset val="100"/>
      </c:catAx>
      <c:valAx>
        <c:axId val="83863424"/>
        <c:scaling>
          <c:orientation val="minMax"/>
        </c:scaling>
        <c:axPos val="l"/>
        <c:majorGridlines/>
        <c:numFmt formatCode="General" sourceLinked="1"/>
        <c:tickLblPos val="nextTo"/>
        <c:crossAx val="83861888"/>
        <c:crosses val="autoZero"/>
        <c:crossBetween val="between"/>
      </c:valAx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6.1837007545521828E-2"/>
          <c:y val="2.7157310981288686E-2"/>
          <c:w val="0.883946330308235"/>
          <c:h val="0.73560635223627846"/>
        </c:manualLayout>
      </c:layout>
      <c:lineChart>
        <c:grouping val="standard"/>
        <c:ser>
          <c:idx val="0"/>
          <c:order val="0"/>
          <c:tx>
            <c:strRef>
              <c:f>Sheet2!$H$1:$H$2</c:f>
              <c:strCache>
                <c:ptCount val="1"/>
                <c:pt idx="0">
                  <c:v>원/100엔 원 </c:v>
                </c:pt>
              </c:strCache>
            </c:strRef>
          </c:tx>
          <c:cat>
            <c:strRef>
              <c:f>Sheet2!$G$3:$G$229</c:f>
              <c:strCache>
                <c:ptCount val="227"/>
                <c:pt idx="0">
                  <c:v>1994/01</c:v>
                </c:pt>
                <c:pt idx="1">
                  <c:v>1994/02</c:v>
                </c:pt>
                <c:pt idx="2">
                  <c:v>1994/03</c:v>
                </c:pt>
                <c:pt idx="3">
                  <c:v>1994/04</c:v>
                </c:pt>
                <c:pt idx="4">
                  <c:v>1994/05</c:v>
                </c:pt>
                <c:pt idx="5">
                  <c:v>1994/06</c:v>
                </c:pt>
                <c:pt idx="6">
                  <c:v>1994/07</c:v>
                </c:pt>
                <c:pt idx="7">
                  <c:v>1994/08</c:v>
                </c:pt>
                <c:pt idx="8">
                  <c:v>1994/09</c:v>
                </c:pt>
                <c:pt idx="9">
                  <c:v>1994/10</c:v>
                </c:pt>
                <c:pt idx="10">
                  <c:v>1994/11</c:v>
                </c:pt>
                <c:pt idx="11">
                  <c:v>1994/12</c:v>
                </c:pt>
                <c:pt idx="12">
                  <c:v>1995/01</c:v>
                </c:pt>
                <c:pt idx="13">
                  <c:v>1995/02</c:v>
                </c:pt>
                <c:pt idx="14">
                  <c:v>1995/03</c:v>
                </c:pt>
                <c:pt idx="15">
                  <c:v>1995/04</c:v>
                </c:pt>
                <c:pt idx="16">
                  <c:v>1995/05</c:v>
                </c:pt>
                <c:pt idx="17">
                  <c:v>1995/06</c:v>
                </c:pt>
                <c:pt idx="18">
                  <c:v>1995/07</c:v>
                </c:pt>
                <c:pt idx="19">
                  <c:v>1995/08</c:v>
                </c:pt>
                <c:pt idx="20">
                  <c:v>1995/09</c:v>
                </c:pt>
                <c:pt idx="21">
                  <c:v>1995/10</c:v>
                </c:pt>
                <c:pt idx="22">
                  <c:v>1995/11</c:v>
                </c:pt>
                <c:pt idx="23">
                  <c:v>1995/12</c:v>
                </c:pt>
                <c:pt idx="24">
                  <c:v>1996/01</c:v>
                </c:pt>
                <c:pt idx="25">
                  <c:v>1996/02</c:v>
                </c:pt>
                <c:pt idx="26">
                  <c:v>1996/03</c:v>
                </c:pt>
                <c:pt idx="27">
                  <c:v>1996/04</c:v>
                </c:pt>
                <c:pt idx="28">
                  <c:v>1996/05</c:v>
                </c:pt>
                <c:pt idx="29">
                  <c:v>1996/06</c:v>
                </c:pt>
                <c:pt idx="30">
                  <c:v>1996/07</c:v>
                </c:pt>
                <c:pt idx="31">
                  <c:v>1996/08</c:v>
                </c:pt>
                <c:pt idx="32">
                  <c:v>1996/09</c:v>
                </c:pt>
                <c:pt idx="33">
                  <c:v>1996/10</c:v>
                </c:pt>
                <c:pt idx="34">
                  <c:v>1996/11</c:v>
                </c:pt>
                <c:pt idx="35">
                  <c:v>1996/12</c:v>
                </c:pt>
                <c:pt idx="36">
                  <c:v>1997/01</c:v>
                </c:pt>
                <c:pt idx="37">
                  <c:v>1997/02</c:v>
                </c:pt>
                <c:pt idx="38">
                  <c:v>1997/03</c:v>
                </c:pt>
                <c:pt idx="39">
                  <c:v>1997/04</c:v>
                </c:pt>
                <c:pt idx="40">
                  <c:v>1997/05</c:v>
                </c:pt>
                <c:pt idx="41">
                  <c:v>1997/06</c:v>
                </c:pt>
                <c:pt idx="42">
                  <c:v>1997/07</c:v>
                </c:pt>
                <c:pt idx="43">
                  <c:v>1997/08</c:v>
                </c:pt>
                <c:pt idx="44">
                  <c:v>1997/09</c:v>
                </c:pt>
                <c:pt idx="45">
                  <c:v>1997/10</c:v>
                </c:pt>
                <c:pt idx="46">
                  <c:v>1997/11</c:v>
                </c:pt>
                <c:pt idx="47">
                  <c:v>1997/12</c:v>
                </c:pt>
                <c:pt idx="48">
                  <c:v>1998/01</c:v>
                </c:pt>
                <c:pt idx="49">
                  <c:v>1998/02</c:v>
                </c:pt>
                <c:pt idx="50">
                  <c:v>1998/03</c:v>
                </c:pt>
                <c:pt idx="51">
                  <c:v>1998/04</c:v>
                </c:pt>
                <c:pt idx="52">
                  <c:v>1998/05</c:v>
                </c:pt>
                <c:pt idx="53">
                  <c:v>1998/06</c:v>
                </c:pt>
                <c:pt idx="54">
                  <c:v>1998/07</c:v>
                </c:pt>
                <c:pt idx="55">
                  <c:v>1998/08</c:v>
                </c:pt>
                <c:pt idx="56">
                  <c:v>1998/09</c:v>
                </c:pt>
                <c:pt idx="57">
                  <c:v>1998/10</c:v>
                </c:pt>
                <c:pt idx="58">
                  <c:v>1998/11</c:v>
                </c:pt>
                <c:pt idx="59">
                  <c:v>1998/12</c:v>
                </c:pt>
                <c:pt idx="60">
                  <c:v>1999/01</c:v>
                </c:pt>
                <c:pt idx="61">
                  <c:v>1999/02</c:v>
                </c:pt>
                <c:pt idx="62">
                  <c:v>1999/03</c:v>
                </c:pt>
                <c:pt idx="63">
                  <c:v>1999/04</c:v>
                </c:pt>
                <c:pt idx="64">
                  <c:v>1999/05</c:v>
                </c:pt>
                <c:pt idx="65">
                  <c:v>1999/06</c:v>
                </c:pt>
                <c:pt idx="66">
                  <c:v>1999/07</c:v>
                </c:pt>
                <c:pt idx="67">
                  <c:v>1999/08</c:v>
                </c:pt>
                <c:pt idx="68">
                  <c:v>1999/09</c:v>
                </c:pt>
                <c:pt idx="69">
                  <c:v>1999/10</c:v>
                </c:pt>
                <c:pt idx="70">
                  <c:v>1999/11</c:v>
                </c:pt>
                <c:pt idx="71">
                  <c:v>1999/12</c:v>
                </c:pt>
                <c:pt idx="72">
                  <c:v>2000/01</c:v>
                </c:pt>
                <c:pt idx="73">
                  <c:v>2000/02</c:v>
                </c:pt>
                <c:pt idx="74">
                  <c:v>2000/03</c:v>
                </c:pt>
                <c:pt idx="75">
                  <c:v>2000/04</c:v>
                </c:pt>
                <c:pt idx="76">
                  <c:v>2000/05</c:v>
                </c:pt>
                <c:pt idx="77">
                  <c:v>2000/06</c:v>
                </c:pt>
                <c:pt idx="78">
                  <c:v>2000/07</c:v>
                </c:pt>
                <c:pt idx="79">
                  <c:v>2000/08</c:v>
                </c:pt>
                <c:pt idx="80">
                  <c:v>2000/09</c:v>
                </c:pt>
                <c:pt idx="81">
                  <c:v>2000/10</c:v>
                </c:pt>
                <c:pt idx="82">
                  <c:v>2000/11</c:v>
                </c:pt>
                <c:pt idx="83">
                  <c:v>2000/12</c:v>
                </c:pt>
                <c:pt idx="84">
                  <c:v>2001/01</c:v>
                </c:pt>
                <c:pt idx="85">
                  <c:v>2001/02</c:v>
                </c:pt>
                <c:pt idx="86">
                  <c:v>2001/03</c:v>
                </c:pt>
                <c:pt idx="87">
                  <c:v>2001/04</c:v>
                </c:pt>
                <c:pt idx="88">
                  <c:v>2001/05</c:v>
                </c:pt>
                <c:pt idx="89">
                  <c:v>2001/06</c:v>
                </c:pt>
                <c:pt idx="90">
                  <c:v>2001/07</c:v>
                </c:pt>
                <c:pt idx="91">
                  <c:v>2001/08</c:v>
                </c:pt>
                <c:pt idx="92">
                  <c:v>2001/09</c:v>
                </c:pt>
                <c:pt idx="93">
                  <c:v>2001/10</c:v>
                </c:pt>
                <c:pt idx="94">
                  <c:v>2001/11</c:v>
                </c:pt>
                <c:pt idx="95">
                  <c:v>2001/12</c:v>
                </c:pt>
                <c:pt idx="96">
                  <c:v>2002/01</c:v>
                </c:pt>
                <c:pt idx="97">
                  <c:v>2002/02</c:v>
                </c:pt>
                <c:pt idx="98">
                  <c:v>2002/03</c:v>
                </c:pt>
                <c:pt idx="99">
                  <c:v>2002/04</c:v>
                </c:pt>
                <c:pt idx="100">
                  <c:v>2002/05</c:v>
                </c:pt>
                <c:pt idx="101">
                  <c:v>2002/06</c:v>
                </c:pt>
                <c:pt idx="102">
                  <c:v>2002/07</c:v>
                </c:pt>
                <c:pt idx="103">
                  <c:v>2002/08</c:v>
                </c:pt>
                <c:pt idx="104">
                  <c:v>2002/09</c:v>
                </c:pt>
                <c:pt idx="105">
                  <c:v>2002/10</c:v>
                </c:pt>
                <c:pt idx="106">
                  <c:v>2002/11</c:v>
                </c:pt>
                <c:pt idx="107">
                  <c:v>2002/12</c:v>
                </c:pt>
                <c:pt idx="108">
                  <c:v>2003/01</c:v>
                </c:pt>
                <c:pt idx="109">
                  <c:v>2003/02</c:v>
                </c:pt>
                <c:pt idx="110">
                  <c:v>2003/03</c:v>
                </c:pt>
                <c:pt idx="111">
                  <c:v>2003/04</c:v>
                </c:pt>
                <c:pt idx="112">
                  <c:v>2003/05</c:v>
                </c:pt>
                <c:pt idx="113">
                  <c:v>2003/06</c:v>
                </c:pt>
                <c:pt idx="114">
                  <c:v>2003/07</c:v>
                </c:pt>
                <c:pt idx="115">
                  <c:v>2003/08</c:v>
                </c:pt>
                <c:pt idx="116">
                  <c:v>2003/09</c:v>
                </c:pt>
                <c:pt idx="117">
                  <c:v>2003/10</c:v>
                </c:pt>
                <c:pt idx="118">
                  <c:v>2003/11</c:v>
                </c:pt>
                <c:pt idx="119">
                  <c:v>2003/12</c:v>
                </c:pt>
                <c:pt idx="120">
                  <c:v>2004/01</c:v>
                </c:pt>
                <c:pt idx="121">
                  <c:v>2004/02</c:v>
                </c:pt>
                <c:pt idx="122">
                  <c:v>2004/03</c:v>
                </c:pt>
                <c:pt idx="123">
                  <c:v>2004/04</c:v>
                </c:pt>
                <c:pt idx="124">
                  <c:v>2004/05</c:v>
                </c:pt>
                <c:pt idx="125">
                  <c:v>2004/06</c:v>
                </c:pt>
                <c:pt idx="126">
                  <c:v>2004/07</c:v>
                </c:pt>
                <c:pt idx="127">
                  <c:v>2004/08</c:v>
                </c:pt>
                <c:pt idx="128">
                  <c:v>2004/09</c:v>
                </c:pt>
                <c:pt idx="129">
                  <c:v>2004/10</c:v>
                </c:pt>
                <c:pt idx="130">
                  <c:v>2004/11</c:v>
                </c:pt>
                <c:pt idx="131">
                  <c:v>2004/12</c:v>
                </c:pt>
                <c:pt idx="132">
                  <c:v>2005/01</c:v>
                </c:pt>
                <c:pt idx="133">
                  <c:v>2005/02</c:v>
                </c:pt>
                <c:pt idx="134">
                  <c:v>2005/03</c:v>
                </c:pt>
                <c:pt idx="135">
                  <c:v>2005/04</c:v>
                </c:pt>
                <c:pt idx="136">
                  <c:v>2005/05</c:v>
                </c:pt>
                <c:pt idx="137">
                  <c:v>2005/06</c:v>
                </c:pt>
                <c:pt idx="138">
                  <c:v>2005/07</c:v>
                </c:pt>
                <c:pt idx="139">
                  <c:v>2005/08</c:v>
                </c:pt>
                <c:pt idx="140">
                  <c:v>2005/09</c:v>
                </c:pt>
                <c:pt idx="141">
                  <c:v>2005/10</c:v>
                </c:pt>
                <c:pt idx="142">
                  <c:v>2005/11</c:v>
                </c:pt>
                <c:pt idx="143">
                  <c:v>2005/12</c:v>
                </c:pt>
                <c:pt idx="144">
                  <c:v>2006/01</c:v>
                </c:pt>
                <c:pt idx="145">
                  <c:v>2006/02</c:v>
                </c:pt>
                <c:pt idx="146">
                  <c:v>2006/03</c:v>
                </c:pt>
                <c:pt idx="147">
                  <c:v>2006/04</c:v>
                </c:pt>
                <c:pt idx="148">
                  <c:v>2006/05</c:v>
                </c:pt>
                <c:pt idx="149">
                  <c:v>2006/06</c:v>
                </c:pt>
                <c:pt idx="150">
                  <c:v>2006/07</c:v>
                </c:pt>
                <c:pt idx="151">
                  <c:v>2006/08</c:v>
                </c:pt>
                <c:pt idx="152">
                  <c:v>2006/09</c:v>
                </c:pt>
                <c:pt idx="153">
                  <c:v>2006/10</c:v>
                </c:pt>
                <c:pt idx="154">
                  <c:v>2006/11</c:v>
                </c:pt>
                <c:pt idx="155">
                  <c:v>2006/12</c:v>
                </c:pt>
                <c:pt idx="156">
                  <c:v>2007/01</c:v>
                </c:pt>
                <c:pt idx="157">
                  <c:v>2007/02</c:v>
                </c:pt>
                <c:pt idx="158">
                  <c:v>2007/03</c:v>
                </c:pt>
                <c:pt idx="159">
                  <c:v>2007/04</c:v>
                </c:pt>
                <c:pt idx="160">
                  <c:v>2007/05</c:v>
                </c:pt>
                <c:pt idx="161">
                  <c:v>2007/06</c:v>
                </c:pt>
                <c:pt idx="162">
                  <c:v>2007/07</c:v>
                </c:pt>
                <c:pt idx="163">
                  <c:v>2007/08</c:v>
                </c:pt>
                <c:pt idx="164">
                  <c:v>2007/09</c:v>
                </c:pt>
                <c:pt idx="165">
                  <c:v>2007/10</c:v>
                </c:pt>
                <c:pt idx="166">
                  <c:v>2007/11</c:v>
                </c:pt>
                <c:pt idx="167">
                  <c:v>2007/12</c:v>
                </c:pt>
                <c:pt idx="168">
                  <c:v>2008/01</c:v>
                </c:pt>
                <c:pt idx="169">
                  <c:v>2008/02</c:v>
                </c:pt>
                <c:pt idx="170">
                  <c:v>2008/03</c:v>
                </c:pt>
                <c:pt idx="171">
                  <c:v>2008/04</c:v>
                </c:pt>
                <c:pt idx="172">
                  <c:v>2008/05</c:v>
                </c:pt>
                <c:pt idx="173">
                  <c:v>2008/06</c:v>
                </c:pt>
                <c:pt idx="174">
                  <c:v>2008/07</c:v>
                </c:pt>
                <c:pt idx="175">
                  <c:v>2008/08</c:v>
                </c:pt>
                <c:pt idx="176">
                  <c:v>2008/09</c:v>
                </c:pt>
                <c:pt idx="177">
                  <c:v>2008/10</c:v>
                </c:pt>
                <c:pt idx="178">
                  <c:v>2008/11</c:v>
                </c:pt>
                <c:pt idx="179">
                  <c:v>2008/12</c:v>
                </c:pt>
                <c:pt idx="180">
                  <c:v>2009/01</c:v>
                </c:pt>
                <c:pt idx="181">
                  <c:v>2009/02</c:v>
                </c:pt>
                <c:pt idx="182">
                  <c:v>2009/03</c:v>
                </c:pt>
                <c:pt idx="183">
                  <c:v>2009/04</c:v>
                </c:pt>
                <c:pt idx="184">
                  <c:v>2009/05</c:v>
                </c:pt>
                <c:pt idx="185">
                  <c:v>2009/06</c:v>
                </c:pt>
                <c:pt idx="186">
                  <c:v>2009/07</c:v>
                </c:pt>
                <c:pt idx="187">
                  <c:v>2009/08</c:v>
                </c:pt>
                <c:pt idx="188">
                  <c:v>2009/09</c:v>
                </c:pt>
                <c:pt idx="189">
                  <c:v>2009/10</c:v>
                </c:pt>
                <c:pt idx="190">
                  <c:v>2009/11</c:v>
                </c:pt>
                <c:pt idx="191">
                  <c:v>2009/12</c:v>
                </c:pt>
                <c:pt idx="192">
                  <c:v>2010/01</c:v>
                </c:pt>
                <c:pt idx="193">
                  <c:v>2010/02</c:v>
                </c:pt>
                <c:pt idx="194">
                  <c:v>2010/03</c:v>
                </c:pt>
                <c:pt idx="195">
                  <c:v>2010/04</c:v>
                </c:pt>
                <c:pt idx="196">
                  <c:v>2010/05</c:v>
                </c:pt>
                <c:pt idx="197">
                  <c:v>2010/06</c:v>
                </c:pt>
                <c:pt idx="198">
                  <c:v>2010/07</c:v>
                </c:pt>
                <c:pt idx="199">
                  <c:v>2010/08</c:v>
                </c:pt>
                <c:pt idx="200">
                  <c:v>2010/09</c:v>
                </c:pt>
                <c:pt idx="201">
                  <c:v>2010/10</c:v>
                </c:pt>
                <c:pt idx="202">
                  <c:v>2010/11</c:v>
                </c:pt>
                <c:pt idx="203">
                  <c:v>2010/12</c:v>
                </c:pt>
                <c:pt idx="204">
                  <c:v>2011/01</c:v>
                </c:pt>
                <c:pt idx="205">
                  <c:v>2011/02</c:v>
                </c:pt>
                <c:pt idx="206">
                  <c:v>2011/03</c:v>
                </c:pt>
                <c:pt idx="207">
                  <c:v>2011/04</c:v>
                </c:pt>
                <c:pt idx="208">
                  <c:v>2011/05</c:v>
                </c:pt>
                <c:pt idx="209">
                  <c:v>2011/06</c:v>
                </c:pt>
                <c:pt idx="210">
                  <c:v>2011/07</c:v>
                </c:pt>
                <c:pt idx="211">
                  <c:v>2011/08</c:v>
                </c:pt>
                <c:pt idx="212">
                  <c:v>2011/09</c:v>
                </c:pt>
                <c:pt idx="213">
                  <c:v>2011/10</c:v>
                </c:pt>
                <c:pt idx="214">
                  <c:v>2011/11</c:v>
                </c:pt>
                <c:pt idx="215">
                  <c:v>2011/12</c:v>
                </c:pt>
                <c:pt idx="216">
                  <c:v>2012/01</c:v>
                </c:pt>
                <c:pt idx="217">
                  <c:v>2012/02</c:v>
                </c:pt>
                <c:pt idx="218">
                  <c:v>2012/03</c:v>
                </c:pt>
                <c:pt idx="219">
                  <c:v>2012/04</c:v>
                </c:pt>
                <c:pt idx="220">
                  <c:v>2012/05</c:v>
                </c:pt>
                <c:pt idx="221">
                  <c:v>2012/06</c:v>
                </c:pt>
                <c:pt idx="222">
                  <c:v>2012/07</c:v>
                </c:pt>
                <c:pt idx="223">
                  <c:v>2012/08</c:v>
                </c:pt>
                <c:pt idx="224">
                  <c:v>2012/09</c:v>
                </c:pt>
                <c:pt idx="225">
                  <c:v>2012/10</c:v>
                </c:pt>
                <c:pt idx="226">
                  <c:v>2012/11</c:v>
                </c:pt>
              </c:strCache>
            </c:strRef>
          </c:cat>
          <c:val>
            <c:numRef>
              <c:f>Sheet2!$H$3:$H$229</c:f>
              <c:numCache>
                <c:formatCode>General</c:formatCode>
                <c:ptCount val="227"/>
                <c:pt idx="0">
                  <c:v>727.13</c:v>
                </c:pt>
                <c:pt idx="1">
                  <c:v>763.27000000000055</c:v>
                </c:pt>
                <c:pt idx="2">
                  <c:v>767.33999999999946</c:v>
                </c:pt>
                <c:pt idx="3">
                  <c:v>781.66</c:v>
                </c:pt>
                <c:pt idx="4">
                  <c:v>777.42</c:v>
                </c:pt>
                <c:pt idx="5">
                  <c:v>786.04</c:v>
                </c:pt>
                <c:pt idx="6">
                  <c:v>817.05</c:v>
                </c:pt>
                <c:pt idx="7">
                  <c:v>805.23</c:v>
                </c:pt>
                <c:pt idx="8">
                  <c:v>809.71</c:v>
                </c:pt>
                <c:pt idx="9">
                  <c:v>811.27000000000055</c:v>
                </c:pt>
                <c:pt idx="10">
                  <c:v>812.97</c:v>
                </c:pt>
                <c:pt idx="11">
                  <c:v>790.94999999999948</c:v>
                </c:pt>
                <c:pt idx="12">
                  <c:v>792.4</c:v>
                </c:pt>
                <c:pt idx="13">
                  <c:v>805.17000000000053</c:v>
                </c:pt>
                <c:pt idx="14">
                  <c:v>859.56</c:v>
                </c:pt>
                <c:pt idx="15">
                  <c:v>918.5</c:v>
                </c:pt>
                <c:pt idx="16">
                  <c:v>895.78000000000054</c:v>
                </c:pt>
                <c:pt idx="17">
                  <c:v>900.81999999999948</c:v>
                </c:pt>
                <c:pt idx="18">
                  <c:v>869.21</c:v>
                </c:pt>
                <c:pt idx="19">
                  <c:v>812.12</c:v>
                </c:pt>
                <c:pt idx="20">
                  <c:v>768.41</c:v>
                </c:pt>
                <c:pt idx="21">
                  <c:v>761.99</c:v>
                </c:pt>
                <c:pt idx="22">
                  <c:v>754.6</c:v>
                </c:pt>
                <c:pt idx="23">
                  <c:v>757.2</c:v>
                </c:pt>
                <c:pt idx="24">
                  <c:v>745.15</c:v>
                </c:pt>
                <c:pt idx="25">
                  <c:v>737.38</c:v>
                </c:pt>
                <c:pt idx="26">
                  <c:v>737.4</c:v>
                </c:pt>
                <c:pt idx="27">
                  <c:v>727.04</c:v>
                </c:pt>
                <c:pt idx="28">
                  <c:v>733.74</c:v>
                </c:pt>
                <c:pt idx="29">
                  <c:v>732.68000000000052</c:v>
                </c:pt>
                <c:pt idx="30">
                  <c:v>743.26</c:v>
                </c:pt>
                <c:pt idx="31">
                  <c:v>757.84999999999798</c:v>
                </c:pt>
                <c:pt idx="32">
                  <c:v>749.14</c:v>
                </c:pt>
                <c:pt idx="33">
                  <c:v>736.81999999999948</c:v>
                </c:pt>
                <c:pt idx="34">
                  <c:v>737.59</c:v>
                </c:pt>
                <c:pt idx="35">
                  <c:v>736.52</c:v>
                </c:pt>
                <c:pt idx="36">
                  <c:v>721.87</c:v>
                </c:pt>
                <c:pt idx="37">
                  <c:v>704.65</c:v>
                </c:pt>
                <c:pt idx="38">
                  <c:v>716.82999999999947</c:v>
                </c:pt>
                <c:pt idx="39">
                  <c:v>711.4</c:v>
                </c:pt>
                <c:pt idx="40">
                  <c:v>752.67000000000053</c:v>
                </c:pt>
                <c:pt idx="41">
                  <c:v>778.21</c:v>
                </c:pt>
                <c:pt idx="42">
                  <c:v>773.97</c:v>
                </c:pt>
                <c:pt idx="43">
                  <c:v>760.09</c:v>
                </c:pt>
                <c:pt idx="44">
                  <c:v>751.94999999999948</c:v>
                </c:pt>
                <c:pt idx="45">
                  <c:v>761.12</c:v>
                </c:pt>
                <c:pt idx="46">
                  <c:v>819.58</c:v>
                </c:pt>
                <c:pt idx="47">
                  <c:v>1143.6199999999999</c:v>
                </c:pt>
                <c:pt idx="48">
                  <c:v>1313.3799999999999</c:v>
                </c:pt>
                <c:pt idx="49">
                  <c:v>1289.9100000000001</c:v>
                </c:pt>
                <c:pt idx="50">
                  <c:v>1169.98</c:v>
                </c:pt>
                <c:pt idx="51">
                  <c:v>1056.33</c:v>
                </c:pt>
                <c:pt idx="52">
                  <c:v>1032.99</c:v>
                </c:pt>
                <c:pt idx="53">
                  <c:v>993.18000000000052</c:v>
                </c:pt>
                <c:pt idx="54">
                  <c:v>925.1</c:v>
                </c:pt>
                <c:pt idx="55">
                  <c:v>901.45999999999947</c:v>
                </c:pt>
                <c:pt idx="56">
                  <c:v>1021.02</c:v>
                </c:pt>
                <c:pt idx="57">
                  <c:v>1120.42</c:v>
                </c:pt>
                <c:pt idx="58">
                  <c:v>1075.44</c:v>
                </c:pt>
                <c:pt idx="59">
                  <c:v>1034.56</c:v>
                </c:pt>
                <c:pt idx="60">
                  <c:v>1039.1799999999998</c:v>
                </c:pt>
                <c:pt idx="61">
                  <c:v>1018.47</c:v>
                </c:pt>
                <c:pt idx="62">
                  <c:v>1027.55</c:v>
                </c:pt>
                <c:pt idx="63">
                  <c:v>1009.87</c:v>
                </c:pt>
                <c:pt idx="64">
                  <c:v>982.07</c:v>
                </c:pt>
                <c:pt idx="65">
                  <c:v>968.42</c:v>
                </c:pt>
                <c:pt idx="66">
                  <c:v>991.98</c:v>
                </c:pt>
                <c:pt idx="67">
                  <c:v>1057.77</c:v>
                </c:pt>
                <c:pt idx="68">
                  <c:v>1111.46</c:v>
                </c:pt>
                <c:pt idx="69">
                  <c:v>1138.81</c:v>
                </c:pt>
                <c:pt idx="70">
                  <c:v>1123.31</c:v>
                </c:pt>
                <c:pt idx="71">
                  <c:v>1109.08</c:v>
                </c:pt>
                <c:pt idx="72">
                  <c:v>1074.52</c:v>
                </c:pt>
                <c:pt idx="73">
                  <c:v>1030.93</c:v>
                </c:pt>
                <c:pt idx="74">
                  <c:v>1048.1099999999999</c:v>
                </c:pt>
                <c:pt idx="75">
                  <c:v>1052.99</c:v>
                </c:pt>
                <c:pt idx="76">
                  <c:v>1036.5</c:v>
                </c:pt>
                <c:pt idx="77">
                  <c:v>1053.1699999999998</c:v>
                </c:pt>
                <c:pt idx="78">
                  <c:v>1033.6199999999999</c:v>
                </c:pt>
                <c:pt idx="79">
                  <c:v>1031.23</c:v>
                </c:pt>
                <c:pt idx="80">
                  <c:v>1044.8499999999999</c:v>
                </c:pt>
                <c:pt idx="81">
                  <c:v>1040.25</c:v>
                </c:pt>
                <c:pt idx="82">
                  <c:v>1057.1699999999998</c:v>
                </c:pt>
                <c:pt idx="83">
                  <c:v>1083.21</c:v>
                </c:pt>
                <c:pt idx="84">
                  <c:v>1088.93</c:v>
                </c:pt>
                <c:pt idx="85">
                  <c:v>1078.01</c:v>
                </c:pt>
                <c:pt idx="86">
                  <c:v>1061.6199999999999</c:v>
                </c:pt>
                <c:pt idx="87">
                  <c:v>1071</c:v>
                </c:pt>
                <c:pt idx="88">
                  <c:v>1065.3799999999999</c:v>
                </c:pt>
                <c:pt idx="89">
                  <c:v>1058.2</c:v>
                </c:pt>
                <c:pt idx="90">
                  <c:v>1046.98</c:v>
                </c:pt>
                <c:pt idx="91">
                  <c:v>1057.22</c:v>
                </c:pt>
                <c:pt idx="92">
                  <c:v>1090.1399999999999</c:v>
                </c:pt>
                <c:pt idx="93">
                  <c:v>1073.1099999999999</c:v>
                </c:pt>
                <c:pt idx="94">
                  <c:v>1049.55</c:v>
                </c:pt>
                <c:pt idx="95">
                  <c:v>1013.12</c:v>
                </c:pt>
                <c:pt idx="96">
                  <c:v>993.41</c:v>
                </c:pt>
                <c:pt idx="97">
                  <c:v>987.52</c:v>
                </c:pt>
                <c:pt idx="98">
                  <c:v>1008.73</c:v>
                </c:pt>
                <c:pt idx="99">
                  <c:v>1007.97</c:v>
                </c:pt>
                <c:pt idx="100">
                  <c:v>1001.56</c:v>
                </c:pt>
                <c:pt idx="101">
                  <c:v>993.12</c:v>
                </c:pt>
                <c:pt idx="102">
                  <c:v>1003.88</c:v>
                </c:pt>
                <c:pt idx="103">
                  <c:v>1004.4399999999994</c:v>
                </c:pt>
                <c:pt idx="104">
                  <c:v>1001.56</c:v>
                </c:pt>
                <c:pt idx="105">
                  <c:v>1001.05</c:v>
                </c:pt>
                <c:pt idx="106">
                  <c:v>997.21</c:v>
                </c:pt>
                <c:pt idx="107">
                  <c:v>991.84999999999798</c:v>
                </c:pt>
                <c:pt idx="108">
                  <c:v>993.28000000000054</c:v>
                </c:pt>
                <c:pt idx="109">
                  <c:v>996.78000000000054</c:v>
                </c:pt>
                <c:pt idx="110">
                  <c:v>1038.54</c:v>
                </c:pt>
                <c:pt idx="111">
                  <c:v>1029.1899999999998</c:v>
                </c:pt>
                <c:pt idx="112">
                  <c:v>1023.3299999999994</c:v>
                </c:pt>
                <c:pt idx="113">
                  <c:v>1008.76</c:v>
                </c:pt>
                <c:pt idx="114">
                  <c:v>995.77000000000055</c:v>
                </c:pt>
                <c:pt idx="115">
                  <c:v>992.09</c:v>
                </c:pt>
                <c:pt idx="116">
                  <c:v>1015.26</c:v>
                </c:pt>
                <c:pt idx="117">
                  <c:v>1065.53</c:v>
                </c:pt>
                <c:pt idx="118">
                  <c:v>1085.1699999999998</c:v>
                </c:pt>
                <c:pt idx="119">
                  <c:v>1106.05</c:v>
                </c:pt>
                <c:pt idx="120">
                  <c:v>1112.6799999999998</c:v>
                </c:pt>
                <c:pt idx="121">
                  <c:v>1095.6499999999999</c:v>
                </c:pt>
                <c:pt idx="122">
                  <c:v>1073.06</c:v>
                </c:pt>
                <c:pt idx="123">
                  <c:v>1071.23</c:v>
                </c:pt>
                <c:pt idx="124">
                  <c:v>1048.8599999999999</c:v>
                </c:pt>
                <c:pt idx="125">
                  <c:v>1059.02</c:v>
                </c:pt>
                <c:pt idx="126">
                  <c:v>1059.1399999999999</c:v>
                </c:pt>
                <c:pt idx="127">
                  <c:v>1050.33</c:v>
                </c:pt>
                <c:pt idx="128">
                  <c:v>1044.92</c:v>
                </c:pt>
                <c:pt idx="129">
                  <c:v>1049.51</c:v>
                </c:pt>
                <c:pt idx="130">
                  <c:v>1040.99</c:v>
                </c:pt>
                <c:pt idx="131">
                  <c:v>1012.47</c:v>
                </c:pt>
                <c:pt idx="132">
                  <c:v>1005.69</c:v>
                </c:pt>
                <c:pt idx="133">
                  <c:v>974.83999999999946</c:v>
                </c:pt>
                <c:pt idx="134">
                  <c:v>957.14</c:v>
                </c:pt>
                <c:pt idx="135">
                  <c:v>942.59</c:v>
                </c:pt>
                <c:pt idx="136">
                  <c:v>939.38</c:v>
                </c:pt>
                <c:pt idx="137">
                  <c:v>930.05</c:v>
                </c:pt>
                <c:pt idx="138">
                  <c:v>927.21</c:v>
                </c:pt>
                <c:pt idx="139">
                  <c:v>921.81999999999948</c:v>
                </c:pt>
                <c:pt idx="140">
                  <c:v>927.11</c:v>
                </c:pt>
                <c:pt idx="141">
                  <c:v>910.84999999999798</c:v>
                </c:pt>
                <c:pt idx="142">
                  <c:v>880.09</c:v>
                </c:pt>
                <c:pt idx="143">
                  <c:v>863.89</c:v>
                </c:pt>
                <c:pt idx="144">
                  <c:v>854.31999999999948</c:v>
                </c:pt>
                <c:pt idx="145">
                  <c:v>822.41</c:v>
                </c:pt>
                <c:pt idx="146">
                  <c:v>831.26</c:v>
                </c:pt>
                <c:pt idx="147">
                  <c:v>814.83999999999946</c:v>
                </c:pt>
                <c:pt idx="148">
                  <c:v>843.01</c:v>
                </c:pt>
                <c:pt idx="149">
                  <c:v>833.02</c:v>
                </c:pt>
                <c:pt idx="150">
                  <c:v>821.39</c:v>
                </c:pt>
                <c:pt idx="151">
                  <c:v>829.71</c:v>
                </c:pt>
                <c:pt idx="152">
                  <c:v>814.28000000000054</c:v>
                </c:pt>
                <c:pt idx="153">
                  <c:v>803.15</c:v>
                </c:pt>
                <c:pt idx="154">
                  <c:v>798.03</c:v>
                </c:pt>
                <c:pt idx="155">
                  <c:v>790.23</c:v>
                </c:pt>
                <c:pt idx="156">
                  <c:v>777.93999999999949</c:v>
                </c:pt>
                <c:pt idx="157">
                  <c:v>776.81999999999948</c:v>
                </c:pt>
                <c:pt idx="158">
                  <c:v>804.81999999999948</c:v>
                </c:pt>
                <c:pt idx="159">
                  <c:v>783.65</c:v>
                </c:pt>
                <c:pt idx="160">
                  <c:v>768.53</c:v>
                </c:pt>
                <c:pt idx="161">
                  <c:v>757.05</c:v>
                </c:pt>
                <c:pt idx="162">
                  <c:v>755.57</c:v>
                </c:pt>
                <c:pt idx="163">
                  <c:v>799.83999999999946</c:v>
                </c:pt>
                <c:pt idx="164">
                  <c:v>810.55</c:v>
                </c:pt>
                <c:pt idx="165">
                  <c:v>790.74</c:v>
                </c:pt>
                <c:pt idx="166">
                  <c:v>826.2</c:v>
                </c:pt>
                <c:pt idx="167">
                  <c:v>828.42</c:v>
                </c:pt>
                <c:pt idx="168">
                  <c:v>872.92</c:v>
                </c:pt>
                <c:pt idx="169">
                  <c:v>880.57</c:v>
                </c:pt>
                <c:pt idx="170">
                  <c:v>972.3</c:v>
                </c:pt>
                <c:pt idx="171">
                  <c:v>962.34999999999798</c:v>
                </c:pt>
                <c:pt idx="172">
                  <c:v>994.18000000000052</c:v>
                </c:pt>
                <c:pt idx="173">
                  <c:v>963.02</c:v>
                </c:pt>
                <c:pt idx="174">
                  <c:v>954.22</c:v>
                </c:pt>
                <c:pt idx="175">
                  <c:v>953.03</c:v>
                </c:pt>
                <c:pt idx="176">
                  <c:v>1060.5999999999999</c:v>
                </c:pt>
                <c:pt idx="177">
                  <c:v>1327.1</c:v>
                </c:pt>
                <c:pt idx="178">
                  <c:v>1435.06</c:v>
                </c:pt>
                <c:pt idx="179">
                  <c:v>1503.28</c:v>
                </c:pt>
                <c:pt idx="180">
                  <c:v>1487.1799999999998</c:v>
                </c:pt>
                <c:pt idx="181">
                  <c:v>1546.11</c:v>
                </c:pt>
                <c:pt idx="182">
                  <c:v>1495.71</c:v>
                </c:pt>
                <c:pt idx="183">
                  <c:v>1356.24</c:v>
                </c:pt>
                <c:pt idx="184">
                  <c:v>1304.52</c:v>
                </c:pt>
                <c:pt idx="185">
                  <c:v>1305.52</c:v>
                </c:pt>
                <c:pt idx="186">
                  <c:v>1338.06</c:v>
                </c:pt>
                <c:pt idx="187">
                  <c:v>1304.31</c:v>
                </c:pt>
                <c:pt idx="188">
                  <c:v>1332.42</c:v>
                </c:pt>
                <c:pt idx="189">
                  <c:v>1300.78</c:v>
                </c:pt>
                <c:pt idx="190">
                  <c:v>1304.43</c:v>
                </c:pt>
                <c:pt idx="191">
                  <c:v>1300.81</c:v>
                </c:pt>
                <c:pt idx="192">
                  <c:v>1248.26</c:v>
                </c:pt>
                <c:pt idx="193">
                  <c:v>1281.72</c:v>
                </c:pt>
                <c:pt idx="194">
                  <c:v>1255.8399999999999</c:v>
                </c:pt>
                <c:pt idx="195">
                  <c:v>1195.31</c:v>
                </c:pt>
                <c:pt idx="196">
                  <c:v>1265.23</c:v>
                </c:pt>
                <c:pt idx="197">
                  <c:v>1333.59</c:v>
                </c:pt>
                <c:pt idx="198">
                  <c:v>1377.6699999999998</c:v>
                </c:pt>
                <c:pt idx="199">
                  <c:v>1380.1899999999998</c:v>
                </c:pt>
                <c:pt idx="200">
                  <c:v>1384.1699999999998</c:v>
                </c:pt>
                <c:pt idx="201">
                  <c:v>1371.09</c:v>
                </c:pt>
                <c:pt idx="202">
                  <c:v>1366.58</c:v>
                </c:pt>
                <c:pt idx="203">
                  <c:v>1376.72</c:v>
                </c:pt>
                <c:pt idx="204">
                  <c:v>1356.27</c:v>
                </c:pt>
                <c:pt idx="205">
                  <c:v>1350.97</c:v>
                </c:pt>
                <c:pt idx="206">
                  <c:v>1376.2</c:v>
                </c:pt>
                <c:pt idx="207">
                  <c:v>1304.81</c:v>
                </c:pt>
                <c:pt idx="208">
                  <c:v>1333.6</c:v>
                </c:pt>
                <c:pt idx="209">
                  <c:v>1342.81</c:v>
                </c:pt>
                <c:pt idx="210">
                  <c:v>1333.36</c:v>
                </c:pt>
                <c:pt idx="211">
                  <c:v>1391.35</c:v>
                </c:pt>
                <c:pt idx="212">
                  <c:v>1456.48</c:v>
                </c:pt>
                <c:pt idx="213">
                  <c:v>1508.22</c:v>
                </c:pt>
                <c:pt idx="214">
                  <c:v>1459.96</c:v>
                </c:pt>
                <c:pt idx="215">
                  <c:v>1473.43</c:v>
                </c:pt>
                <c:pt idx="216">
                  <c:v>1488.74</c:v>
                </c:pt>
                <c:pt idx="217">
                  <c:v>1433.6499999999999</c:v>
                </c:pt>
                <c:pt idx="218">
                  <c:v>1364.08</c:v>
                </c:pt>
                <c:pt idx="219">
                  <c:v>1393.87</c:v>
                </c:pt>
                <c:pt idx="220">
                  <c:v>1446.9976181521881</c:v>
                </c:pt>
                <c:pt idx="221">
                  <c:v>1469.0068061507461</c:v>
                </c:pt>
                <c:pt idx="222">
                  <c:v>1446.1927649886159</c:v>
                </c:pt>
                <c:pt idx="223">
                  <c:v>1438.3451957295381</c:v>
                </c:pt>
                <c:pt idx="224">
                  <c:v>1438.5215500703416</c:v>
                </c:pt>
                <c:pt idx="225">
                  <c:v>1400.6453245602936</c:v>
                </c:pt>
                <c:pt idx="226">
                  <c:v>1343.3106856084003</c:v>
                </c:pt>
              </c:numCache>
            </c:numRef>
          </c:val>
        </c:ser>
        <c:marker val="1"/>
        <c:axId val="104540800"/>
        <c:axId val="104546688"/>
      </c:lineChart>
      <c:lineChart>
        <c:grouping val="standard"/>
        <c:ser>
          <c:idx val="2"/>
          <c:order val="1"/>
          <c:tx>
            <c:strRef>
              <c:f>Sheet2!$K$1:$K$2</c:f>
              <c:strCache>
                <c:ptCount val="1"/>
                <c:pt idx="0">
                  <c:v>경상수지 백만달러 (우축)</c:v>
                </c:pt>
              </c:strCache>
            </c:strRef>
          </c:tx>
          <c:cat>
            <c:strRef>
              <c:f>Sheet2!$G$3:$G$229</c:f>
              <c:strCache>
                <c:ptCount val="227"/>
                <c:pt idx="0">
                  <c:v>1994/01</c:v>
                </c:pt>
                <c:pt idx="1">
                  <c:v>1994/02</c:v>
                </c:pt>
                <c:pt idx="2">
                  <c:v>1994/03</c:v>
                </c:pt>
                <c:pt idx="3">
                  <c:v>1994/04</c:v>
                </c:pt>
                <c:pt idx="4">
                  <c:v>1994/05</c:v>
                </c:pt>
                <c:pt idx="5">
                  <c:v>1994/06</c:v>
                </c:pt>
                <c:pt idx="6">
                  <c:v>1994/07</c:v>
                </c:pt>
                <c:pt idx="7">
                  <c:v>1994/08</c:v>
                </c:pt>
                <c:pt idx="8">
                  <c:v>1994/09</c:v>
                </c:pt>
                <c:pt idx="9">
                  <c:v>1994/10</c:v>
                </c:pt>
                <c:pt idx="10">
                  <c:v>1994/11</c:v>
                </c:pt>
                <c:pt idx="11">
                  <c:v>1994/12</c:v>
                </c:pt>
                <c:pt idx="12">
                  <c:v>1995/01</c:v>
                </c:pt>
                <c:pt idx="13">
                  <c:v>1995/02</c:v>
                </c:pt>
                <c:pt idx="14">
                  <c:v>1995/03</c:v>
                </c:pt>
                <c:pt idx="15">
                  <c:v>1995/04</c:v>
                </c:pt>
                <c:pt idx="16">
                  <c:v>1995/05</c:v>
                </c:pt>
                <c:pt idx="17">
                  <c:v>1995/06</c:v>
                </c:pt>
                <c:pt idx="18">
                  <c:v>1995/07</c:v>
                </c:pt>
                <c:pt idx="19">
                  <c:v>1995/08</c:v>
                </c:pt>
                <c:pt idx="20">
                  <c:v>1995/09</c:v>
                </c:pt>
                <c:pt idx="21">
                  <c:v>1995/10</c:v>
                </c:pt>
                <c:pt idx="22">
                  <c:v>1995/11</c:v>
                </c:pt>
                <c:pt idx="23">
                  <c:v>1995/12</c:v>
                </c:pt>
                <c:pt idx="24">
                  <c:v>1996/01</c:v>
                </c:pt>
                <c:pt idx="25">
                  <c:v>1996/02</c:v>
                </c:pt>
                <c:pt idx="26">
                  <c:v>1996/03</c:v>
                </c:pt>
                <c:pt idx="27">
                  <c:v>1996/04</c:v>
                </c:pt>
                <c:pt idx="28">
                  <c:v>1996/05</c:v>
                </c:pt>
                <c:pt idx="29">
                  <c:v>1996/06</c:v>
                </c:pt>
                <c:pt idx="30">
                  <c:v>1996/07</c:v>
                </c:pt>
                <c:pt idx="31">
                  <c:v>1996/08</c:v>
                </c:pt>
                <c:pt idx="32">
                  <c:v>1996/09</c:v>
                </c:pt>
                <c:pt idx="33">
                  <c:v>1996/10</c:v>
                </c:pt>
                <c:pt idx="34">
                  <c:v>1996/11</c:v>
                </c:pt>
                <c:pt idx="35">
                  <c:v>1996/12</c:v>
                </c:pt>
                <c:pt idx="36">
                  <c:v>1997/01</c:v>
                </c:pt>
                <c:pt idx="37">
                  <c:v>1997/02</c:v>
                </c:pt>
                <c:pt idx="38">
                  <c:v>1997/03</c:v>
                </c:pt>
                <c:pt idx="39">
                  <c:v>1997/04</c:v>
                </c:pt>
                <c:pt idx="40">
                  <c:v>1997/05</c:v>
                </c:pt>
                <c:pt idx="41">
                  <c:v>1997/06</c:v>
                </c:pt>
                <c:pt idx="42">
                  <c:v>1997/07</c:v>
                </c:pt>
                <c:pt idx="43">
                  <c:v>1997/08</c:v>
                </c:pt>
                <c:pt idx="44">
                  <c:v>1997/09</c:v>
                </c:pt>
                <c:pt idx="45">
                  <c:v>1997/10</c:v>
                </c:pt>
                <c:pt idx="46">
                  <c:v>1997/11</c:v>
                </c:pt>
                <c:pt idx="47">
                  <c:v>1997/12</c:v>
                </c:pt>
                <c:pt idx="48">
                  <c:v>1998/01</c:v>
                </c:pt>
                <c:pt idx="49">
                  <c:v>1998/02</c:v>
                </c:pt>
                <c:pt idx="50">
                  <c:v>1998/03</c:v>
                </c:pt>
                <c:pt idx="51">
                  <c:v>1998/04</c:v>
                </c:pt>
                <c:pt idx="52">
                  <c:v>1998/05</c:v>
                </c:pt>
                <c:pt idx="53">
                  <c:v>1998/06</c:v>
                </c:pt>
                <c:pt idx="54">
                  <c:v>1998/07</c:v>
                </c:pt>
                <c:pt idx="55">
                  <c:v>1998/08</c:v>
                </c:pt>
                <c:pt idx="56">
                  <c:v>1998/09</c:v>
                </c:pt>
                <c:pt idx="57">
                  <c:v>1998/10</c:v>
                </c:pt>
                <c:pt idx="58">
                  <c:v>1998/11</c:v>
                </c:pt>
                <c:pt idx="59">
                  <c:v>1998/12</c:v>
                </c:pt>
                <c:pt idx="60">
                  <c:v>1999/01</c:v>
                </c:pt>
                <c:pt idx="61">
                  <c:v>1999/02</c:v>
                </c:pt>
                <c:pt idx="62">
                  <c:v>1999/03</c:v>
                </c:pt>
                <c:pt idx="63">
                  <c:v>1999/04</c:v>
                </c:pt>
                <c:pt idx="64">
                  <c:v>1999/05</c:v>
                </c:pt>
                <c:pt idx="65">
                  <c:v>1999/06</c:v>
                </c:pt>
                <c:pt idx="66">
                  <c:v>1999/07</c:v>
                </c:pt>
                <c:pt idx="67">
                  <c:v>1999/08</c:v>
                </c:pt>
                <c:pt idx="68">
                  <c:v>1999/09</c:v>
                </c:pt>
                <c:pt idx="69">
                  <c:v>1999/10</c:v>
                </c:pt>
                <c:pt idx="70">
                  <c:v>1999/11</c:v>
                </c:pt>
                <c:pt idx="71">
                  <c:v>1999/12</c:v>
                </c:pt>
                <c:pt idx="72">
                  <c:v>2000/01</c:v>
                </c:pt>
                <c:pt idx="73">
                  <c:v>2000/02</c:v>
                </c:pt>
                <c:pt idx="74">
                  <c:v>2000/03</c:v>
                </c:pt>
                <c:pt idx="75">
                  <c:v>2000/04</c:v>
                </c:pt>
                <c:pt idx="76">
                  <c:v>2000/05</c:v>
                </c:pt>
                <c:pt idx="77">
                  <c:v>2000/06</c:v>
                </c:pt>
                <c:pt idx="78">
                  <c:v>2000/07</c:v>
                </c:pt>
                <c:pt idx="79">
                  <c:v>2000/08</c:v>
                </c:pt>
                <c:pt idx="80">
                  <c:v>2000/09</c:v>
                </c:pt>
                <c:pt idx="81">
                  <c:v>2000/10</c:v>
                </c:pt>
                <c:pt idx="82">
                  <c:v>2000/11</c:v>
                </c:pt>
                <c:pt idx="83">
                  <c:v>2000/12</c:v>
                </c:pt>
                <c:pt idx="84">
                  <c:v>2001/01</c:v>
                </c:pt>
                <c:pt idx="85">
                  <c:v>2001/02</c:v>
                </c:pt>
                <c:pt idx="86">
                  <c:v>2001/03</c:v>
                </c:pt>
                <c:pt idx="87">
                  <c:v>2001/04</c:v>
                </c:pt>
                <c:pt idx="88">
                  <c:v>2001/05</c:v>
                </c:pt>
                <c:pt idx="89">
                  <c:v>2001/06</c:v>
                </c:pt>
                <c:pt idx="90">
                  <c:v>2001/07</c:v>
                </c:pt>
                <c:pt idx="91">
                  <c:v>2001/08</c:v>
                </c:pt>
                <c:pt idx="92">
                  <c:v>2001/09</c:v>
                </c:pt>
                <c:pt idx="93">
                  <c:v>2001/10</c:v>
                </c:pt>
                <c:pt idx="94">
                  <c:v>2001/11</c:v>
                </c:pt>
                <c:pt idx="95">
                  <c:v>2001/12</c:v>
                </c:pt>
                <c:pt idx="96">
                  <c:v>2002/01</c:v>
                </c:pt>
                <c:pt idx="97">
                  <c:v>2002/02</c:v>
                </c:pt>
                <c:pt idx="98">
                  <c:v>2002/03</c:v>
                </c:pt>
                <c:pt idx="99">
                  <c:v>2002/04</c:v>
                </c:pt>
                <c:pt idx="100">
                  <c:v>2002/05</c:v>
                </c:pt>
                <c:pt idx="101">
                  <c:v>2002/06</c:v>
                </c:pt>
                <c:pt idx="102">
                  <c:v>2002/07</c:v>
                </c:pt>
                <c:pt idx="103">
                  <c:v>2002/08</c:v>
                </c:pt>
                <c:pt idx="104">
                  <c:v>2002/09</c:v>
                </c:pt>
                <c:pt idx="105">
                  <c:v>2002/10</c:v>
                </c:pt>
                <c:pt idx="106">
                  <c:v>2002/11</c:v>
                </c:pt>
                <c:pt idx="107">
                  <c:v>2002/12</c:v>
                </c:pt>
                <c:pt idx="108">
                  <c:v>2003/01</c:v>
                </c:pt>
                <c:pt idx="109">
                  <c:v>2003/02</c:v>
                </c:pt>
                <c:pt idx="110">
                  <c:v>2003/03</c:v>
                </c:pt>
                <c:pt idx="111">
                  <c:v>2003/04</c:v>
                </c:pt>
                <c:pt idx="112">
                  <c:v>2003/05</c:v>
                </c:pt>
                <c:pt idx="113">
                  <c:v>2003/06</c:v>
                </c:pt>
                <c:pt idx="114">
                  <c:v>2003/07</c:v>
                </c:pt>
                <c:pt idx="115">
                  <c:v>2003/08</c:v>
                </c:pt>
                <c:pt idx="116">
                  <c:v>2003/09</c:v>
                </c:pt>
                <c:pt idx="117">
                  <c:v>2003/10</c:v>
                </c:pt>
                <c:pt idx="118">
                  <c:v>2003/11</c:v>
                </c:pt>
                <c:pt idx="119">
                  <c:v>2003/12</c:v>
                </c:pt>
                <c:pt idx="120">
                  <c:v>2004/01</c:v>
                </c:pt>
                <c:pt idx="121">
                  <c:v>2004/02</c:v>
                </c:pt>
                <c:pt idx="122">
                  <c:v>2004/03</c:v>
                </c:pt>
                <c:pt idx="123">
                  <c:v>2004/04</c:v>
                </c:pt>
                <c:pt idx="124">
                  <c:v>2004/05</c:v>
                </c:pt>
                <c:pt idx="125">
                  <c:v>2004/06</c:v>
                </c:pt>
                <c:pt idx="126">
                  <c:v>2004/07</c:v>
                </c:pt>
                <c:pt idx="127">
                  <c:v>2004/08</c:v>
                </c:pt>
                <c:pt idx="128">
                  <c:v>2004/09</c:v>
                </c:pt>
                <c:pt idx="129">
                  <c:v>2004/10</c:v>
                </c:pt>
                <c:pt idx="130">
                  <c:v>2004/11</c:v>
                </c:pt>
                <c:pt idx="131">
                  <c:v>2004/12</c:v>
                </c:pt>
                <c:pt idx="132">
                  <c:v>2005/01</c:v>
                </c:pt>
                <c:pt idx="133">
                  <c:v>2005/02</c:v>
                </c:pt>
                <c:pt idx="134">
                  <c:v>2005/03</c:v>
                </c:pt>
                <c:pt idx="135">
                  <c:v>2005/04</c:v>
                </c:pt>
                <c:pt idx="136">
                  <c:v>2005/05</c:v>
                </c:pt>
                <c:pt idx="137">
                  <c:v>2005/06</c:v>
                </c:pt>
                <c:pt idx="138">
                  <c:v>2005/07</c:v>
                </c:pt>
                <c:pt idx="139">
                  <c:v>2005/08</c:v>
                </c:pt>
                <c:pt idx="140">
                  <c:v>2005/09</c:v>
                </c:pt>
                <c:pt idx="141">
                  <c:v>2005/10</c:v>
                </c:pt>
                <c:pt idx="142">
                  <c:v>2005/11</c:v>
                </c:pt>
                <c:pt idx="143">
                  <c:v>2005/12</c:v>
                </c:pt>
                <c:pt idx="144">
                  <c:v>2006/01</c:v>
                </c:pt>
                <c:pt idx="145">
                  <c:v>2006/02</c:v>
                </c:pt>
                <c:pt idx="146">
                  <c:v>2006/03</c:v>
                </c:pt>
                <c:pt idx="147">
                  <c:v>2006/04</c:v>
                </c:pt>
                <c:pt idx="148">
                  <c:v>2006/05</c:v>
                </c:pt>
                <c:pt idx="149">
                  <c:v>2006/06</c:v>
                </c:pt>
                <c:pt idx="150">
                  <c:v>2006/07</c:v>
                </c:pt>
                <c:pt idx="151">
                  <c:v>2006/08</c:v>
                </c:pt>
                <c:pt idx="152">
                  <c:v>2006/09</c:v>
                </c:pt>
                <c:pt idx="153">
                  <c:v>2006/10</c:v>
                </c:pt>
                <c:pt idx="154">
                  <c:v>2006/11</c:v>
                </c:pt>
                <c:pt idx="155">
                  <c:v>2006/12</c:v>
                </c:pt>
                <c:pt idx="156">
                  <c:v>2007/01</c:v>
                </c:pt>
                <c:pt idx="157">
                  <c:v>2007/02</c:v>
                </c:pt>
                <c:pt idx="158">
                  <c:v>2007/03</c:v>
                </c:pt>
                <c:pt idx="159">
                  <c:v>2007/04</c:v>
                </c:pt>
                <c:pt idx="160">
                  <c:v>2007/05</c:v>
                </c:pt>
                <c:pt idx="161">
                  <c:v>2007/06</c:v>
                </c:pt>
                <c:pt idx="162">
                  <c:v>2007/07</c:v>
                </c:pt>
                <c:pt idx="163">
                  <c:v>2007/08</c:v>
                </c:pt>
                <c:pt idx="164">
                  <c:v>2007/09</c:v>
                </c:pt>
                <c:pt idx="165">
                  <c:v>2007/10</c:v>
                </c:pt>
                <c:pt idx="166">
                  <c:v>2007/11</c:v>
                </c:pt>
                <c:pt idx="167">
                  <c:v>2007/12</c:v>
                </c:pt>
                <c:pt idx="168">
                  <c:v>2008/01</c:v>
                </c:pt>
                <c:pt idx="169">
                  <c:v>2008/02</c:v>
                </c:pt>
                <c:pt idx="170">
                  <c:v>2008/03</c:v>
                </c:pt>
                <c:pt idx="171">
                  <c:v>2008/04</c:v>
                </c:pt>
                <c:pt idx="172">
                  <c:v>2008/05</c:v>
                </c:pt>
                <c:pt idx="173">
                  <c:v>2008/06</c:v>
                </c:pt>
                <c:pt idx="174">
                  <c:v>2008/07</c:v>
                </c:pt>
                <c:pt idx="175">
                  <c:v>2008/08</c:v>
                </c:pt>
                <c:pt idx="176">
                  <c:v>2008/09</c:v>
                </c:pt>
                <c:pt idx="177">
                  <c:v>2008/10</c:v>
                </c:pt>
                <c:pt idx="178">
                  <c:v>2008/11</c:v>
                </c:pt>
                <c:pt idx="179">
                  <c:v>2008/12</c:v>
                </c:pt>
                <c:pt idx="180">
                  <c:v>2009/01</c:v>
                </c:pt>
                <c:pt idx="181">
                  <c:v>2009/02</c:v>
                </c:pt>
                <c:pt idx="182">
                  <c:v>2009/03</c:v>
                </c:pt>
                <c:pt idx="183">
                  <c:v>2009/04</c:v>
                </c:pt>
                <c:pt idx="184">
                  <c:v>2009/05</c:v>
                </c:pt>
                <c:pt idx="185">
                  <c:v>2009/06</c:v>
                </c:pt>
                <c:pt idx="186">
                  <c:v>2009/07</c:v>
                </c:pt>
                <c:pt idx="187">
                  <c:v>2009/08</c:v>
                </c:pt>
                <c:pt idx="188">
                  <c:v>2009/09</c:v>
                </c:pt>
                <c:pt idx="189">
                  <c:v>2009/10</c:v>
                </c:pt>
                <c:pt idx="190">
                  <c:v>2009/11</c:v>
                </c:pt>
                <c:pt idx="191">
                  <c:v>2009/12</c:v>
                </c:pt>
                <c:pt idx="192">
                  <c:v>2010/01</c:v>
                </c:pt>
                <c:pt idx="193">
                  <c:v>2010/02</c:v>
                </c:pt>
                <c:pt idx="194">
                  <c:v>2010/03</c:v>
                </c:pt>
                <c:pt idx="195">
                  <c:v>2010/04</c:v>
                </c:pt>
                <c:pt idx="196">
                  <c:v>2010/05</c:v>
                </c:pt>
                <c:pt idx="197">
                  <c:v>2010/06</c:v>
                </c:pt>
                <c:pt idx="198">
                  <c:v>2010/07</c:v>
                </c:pt>
                <c:pt idx="199">
                  <c:v>2010/08</c:v>
                </c:pt>
                <c:pt idx="200">
                  <c:v>2010/09</c:v>
                </c:pt>
                <c:pt idx="201">
                  <c:v>2010/10</c:v>
                </c:pt>
                <c:pt idx="202">
                  <c:v>2010/11</c:v>
                </c:pt>
                <c:pt idx="203">
                  <c:v>2010/12</c:v>
                </c:pt>
                <c:pt idx="204">
                  <c:v>2011/01</c:v>
                </c:pt>
                <c:pt idx="205">
                  <c:v>2011/02</c:v>
                </c:pt>
                <c:pt idx="206">
                  <c:v>2011/03</c:v>
                </c:pt>
                <c:pt idx="207">
                  <c:v>2011/04</c:v>
                </c:pt>
                <c:pt idx="208">
                  <c:v>2011/05</c:v>
                </c:pt>
                <c:pt idx="209">
                  <c:v>2011/06</c:v>
                </c:pt>
                <c:pt idx="210">
                  <c:v>2011/07</c:v>
                </c:pt>
                <c:pt idx="211">
                  <c:v>2011/08</c:v>
                </c:pt>
                <c:pt idx="212">
                  <c:v>2011/09</c:v>
                </c:pt>
                <c:pt idx="213">
                  <c:v>2011/10</c:v>
                </c:pt>
                <c:pt idx="214">
                  <c:v>2011/11</c:v>
                </c:pt>
                <c:pt idx="215">
                  <c:v>2011/12</c:v>
                </c:pt>
                <c:pt idx="216">
                  <c:v>2012/01</c:v>
                </c:pt>
                <c:pt idx="217">
                  <c:v>2012/02</c:v>
                </c:pt>
                <c:pt idx="218">
                  <c:v>2012/03</c:v>
                </c:pt>
                <c:pt idx="219">
                  <c:v>2012/04</c:v>
                </c:pt>
                <c:pt idx="220">
                  <c:v>2012/05</c:v>
                </c:pt>
                <c:pt idx="221">
                  <c:v>2012/06</c:v>
                </c:pt>
                <c:pt idx="222">
                  <c:v>2012/07</c:v>
                </c:pt>
                <c:pt idx="223">
                  <c:v>2012/08</c:v>
                </c:pt>
                <c:pt idx="224">
                  <c:v>2012/09</c:v>
                </c:pt>
                <c:pt idx="225">
                  <c:v>2012/10</c:v>
                </c:pt>
                <c:pt idx="226">
                  <c:v>2012/11</c:v>
                </c:pt>
              </c:strCache>
            </c:strRef>
          </c:cat>
          <c:val>
            <c:numRef>
              <c:f>Sheet2!$K$3:$K$230</c:f>
              <c:numCache>
                <c:formatCode>General</c:formatCode>
                <c:ptCount val="228"/>
                <c:pt idx="0">
                  <c:v>-465.3</c:v>
                </c:pt>
                <c:pt idx="1">
                  <c:v>230.3</c:v>
                </c:pt>
                <c:pt idx="2">
                  <c:v>121.4</c:v>
                </c:pt>
                <c:pt idx="3">
                  <c:v>-22.8</c:v>
                </c:pt>
                <c:pt idx="4">
                  <c:v>-492.6</c:v>
                </c:pt>
                <c:pt idx="5">
                  <c:v>-99.3</c:v>
                </c:pt>
                <c:pt idx="6">
                  <c:v>-119.7</c:v>
                </c:pt>
                <c:pt idx="7">
                  <c:v>-846.9</c:v>
                </c:pt>
                <c:pt idx="8">
                  <c:v>-339.4</c:v>
                </c:pt>
                <c:pt idx="9">
                  <c:v>-396.8</c:v>
                </c:pt>
                <c:pt idx="10">
                  <c:v>-220.1</c:v>
                </c:pt>
                <c:pt idx="11">
                  <c:v>-856.6</c:v>
                </c:pt>
                <c:pt idx="12">
                  <c:v>129.5</c:v>
                </c:pt>
                <c:pt idx="13">
                  <c:v>-934.4</c:v>
                </c:pt>
                <c:pt idx="14">
                  <c:v>-640.20000000000005</c:v>
                </c:pt>
                <c:pt idx="15">
                  <c:v>-925.1</c:v>
                </c:pt>
                <c:pt idx="16">
                  <c:v>-657.3</c:v>
                </c:pt>
                <c:pt idx="17">
                  <c:v>-876.2</c:v>
                </c:pt>
                <c:pt idx="18">
                  <c:v>-680</c:v>
                </c:pt>
                <c:pt idx="19">
                  <c:v>-433.8</c:v>
                </c:pt>
                <c:pt idx="20">
                  <c:v>-1117.5999999999999</c:v>
                </c:pt>
                <c:pt idx="21">
                  <c:v>-600.6</c:v>
                </c:pt>
                <c:pt idx="22">
                  <c:v>-589.6</c:v>
                </c:pt>
                <c:pt idx="23">
                  <c:v>-686.9</c:v>
                </c:pt>
                <c:pt idx="24">
                  <c:v>-658.8</c:v>
                </c:pt>
                <c:pt idx="25">
                  <c:v>-1185.9000000000001</c:v>
                </c:pt>
                <c:pt idx="26">
                  <c:v>-1191.2</c:v>
                </c:pt>
                <c:pt idx="27">
                  <c:v>-1742.9</c:v>
                </c:pt>
                <c:pt idx="28">
                  <c:v>-1755.8</c:v>
                </c:pt>
                <c:pt idx="29">
                  <c:v>-1575.8</c:v>
                </c:pt>
                <c:pt idx="30">
                  <c:v>-2645</c:v>
                </c:pt>
                <c:pt idx="31">
                  <c:v>-3116.7</c:v>
                </c:pt>
                <c:pt idx="32">
                  <c:v>-1946.1</c:v>
                </c:pt>
                <c:pt idx="33">
                  <c:v>-2538.9</c:v>
                </c:pt>
                <c:pt idx="34">
                  <c:v>-2805.2</c:v>
                </c:pt>
                <c:pt idx="35">
                  <c:v>-1790.9</c:v>
                </c:pt>
                <c:pt idx="36">
                  <c:v>-1790.1</c:v>
                </c:pt>
                <c:pt idx="37">
                  <c:v>-2673.9</c:v>
                </c:pt>
                <c:pt idx="38">
                  <c:v>-1446.6</c:v>
                </c:pt>
                <c:pt idx="39">
                  <c:v>-1311</c:v>
                </c:pt>
                <c:pt idx="40">
                  <c:v>-885.4</c:v>
                </c:pt>
                <c:pt idx="41">
                  <c:v>-719.2</c:v>
                </c:pt>
                <c:pt idx="42">
                  <c:v>-802.5</c:v>
                </c:pt>
                <c:pt idx="43">
                  <c:v>-85.6</c:v>
                </c:pt>
                <c:pt idx="44">
                  <c:v>-787.6</c:v>
                </c:pt>
                <c:pt idx="45">
                  <c:v>-851.1</c:v>
                </c:pt>
                <c:pt idx="46">
                  <c:v>352.3</c:v>
                </c:pt>
                <c:pt idx="47">
                  <c:v>2818.2</c:v>
                </c:pt>
                <c:pt idx="48">
                  <c:v>4075.1</c:v>
                </c:pt>
                <c:pt idx="49">
                  <c:v>4577.5</c:v>
                </c:pt>
                <c:pt idx="50">
                  <c:v>3782.5</c:v>
                </c:pt>
                <c:pt idx="51">
                  <c:v>3862.2</c:v>
                </c:pt>
                <c:pt idx="52">
                  <c:v>3733.5</c:v>
                </c:pt>
                <c:pt idx="53">
                  <c:v>3299.4</c:v>
                </c:pt>
                <c:pt idx="54">
                  <c:v>3996.4</c:v>
                </c:pt>
                <c:pt idx="55">
                  <c:v>2560.6</c:v>
                </c:pt>
                <c:pt idx="56">
                  <c:v>3500.7</c:v>
                </c:pt>
                <c:pt idx="57">
                  <c:v>2920</c:v>
                </c:pt>
                <c:pt idx="58">
                  <c:v>2512.6</c:v>
                </c:pt>
                <c:pt idx="59">
                  <c:v>3823.8</c:v>
                </c:pt>
                <c:pt idx="60">
                  <c:v>2561.3000000000002</c:v>
                </c:pt>
                <c:pt idx="61">
                  <c:v>2718</c:v>
                </c:pt>
                <c:pt idx="62">
                  <c:v>2731.9</c:v>
                </c:pt>
                <c:pt idx="63">
                  <c:v>2002.5</c:v>
                </c:pt>
                <c:pt idx="64">
                  <c:v>1547.5</c:v>
                </c:pt>
                <c:pt idx="65">
                  <c:v>1966.4</c:v>
                </c:pt>
                <c:pt idx="66">
                  <c:v>2210.1999999999998</c:v>
                </c:pt>
                <c:pt idx="67">
                  <c:v>2202.6999999999998</c:v>
                </c:pt>
                <c:pt idx="68">
                  <c:v>1713.6</c:v>
                </c:pt>
                <c:pt idx="69">
                  <c:v>1576.4</c:v>
                </c:pt>
                <c:pt idx="70">
                  <c:v>1651.8</c:v>
                </c:pt>
                <c:pt idx="71">
                  <c:v>1596.5</c:v>
                </c:pt>
                <c:pt idx="72">
                  <c:v>1112.9000000000001</c:v>
                </c:pt>
                <c:pt idx="73">
                  <c:v>1628.6</c:v>
                </c:pt>
                <c:pt idx="74">
                  <c:v>718.1</c:v>
                </c:pt>
                <c:pt idx="75">
                  <c:v>609.79999999999995</c:v>
                </c:pt>
                <c:pt idx="76">
                  <c:v>1212</c:v>
                </c:pt>
                <c:pt idx="77">
                  <c:v>1625.5</c:v>
                </c:pt>
                <c:pt idx="78">
                  <c:v>1119</c:v>
                </c:pt>
                <c:pt idx="79">
                  <c:v>1687.5</c:v>
                </c:pt>
                <c:pt idx="80">
                  <c:v>1670.7</c:v>
                </c:pt>
                <c:pt idx="81">
                  <c:v>1038.7</c:v>
                </c:pt>
                <c:pt idx="82">
                  <c:v>384.9</c:v>
                </c:pt>
                <c:pt idx="83">
                  <c:v>1995.3</c:v>
                </c:pt>
                <c:pt idx="84">
                  <c:v>1330</c:v>
                </c:pt>
                <c:pt idx="85">
                  <c:v>397.3</c:v>
                </c:pt>
                <c:pt idx="86">
                  <c:v>1459.8</c:v>
                </c:pt>
                <c:pt idx="87">
                  <c:v>1049.7</c:v>
                </c:pt>
                <c:pt idx="88">
                  <c:v>1734.8</c:v>
                </c:pt>
                <c:pt idx="89">
                  <c:v>749.8</c:v>
                </c:pt>
                <c:pt idx="90">
                  <c:v>771.4</c:v>
                </c:pt>
                <c:pt idx="91">
                  <c:v>265.10000000000002</c:v>
                </c:pt>
                <c:pt idx="92">
                  <c:v>293.8</c:v>
                </c:pt>
                <c:pt idx="93">
                  <c:v>-70.5</c:v>
                </c:pt>
                <c:pt idx="94">
                  <c:v>284.2</c:v>
                </c:pt>
                <c:pt idx="95">
                  <c:v>162.80000000000001</c:v>
                </c:pt>
                <c:pt idx="96">
                  <c:v>849.3</c:v>
                </c:pt>
                <c:pt idx="97">
                  <c:v>719.1</c:v>
                </c:pt>
                <c:pt idx="98">
                  <c:v>841.2</c:v>
                </c:pt>
                <c:pt idx="99">
                  <c:v>830.6</c:v>
                </c:pt>
                <c:pt idx="100">
                  <c:v>453.4</c:v>
                </c:pt>
                <c:pt idx="101">
                  <c:v>435.3</c:v>
                </c:pt>
                <c:pt idx="102">
                  <c:v>507.6</c:v>
                </c:pt>
                <c:pt idx="103">
                  <c:v>505.7</c:v>
                </c:pt>
                <c:pt idx="104">
                  <c:v>-143.9</c:v>
                </c:pt>
                <c:pt idx="105">
                  <c:v>1180.2</c:v>
                </c:pt>
                <c:pt idx="106">
                  <c:v>536.5</c:v>
                </c:pt>
                <c:pt idx="107">
                  <c:v>826.7</c:v>
                </c:pt>
                <c:pt idx="108">
                  <c:v>-276.60000000000002</c:v>
                </c:pt>
                <c:pt idx="109">
                  <c:v>273.3</c:v>
                </c:pt>
                <c:pt idx="110">
                  <c:v>-49.3</c:v>
                </c:pt>
                <c:pt idx="111">
                  <c:v>1093.0999999999999</c:v>
                </c:pt>
                <c:pt idx="112">
                  <c:v>398</c:v>
                </c:pt>
                <c:pt idx="113">
                  <c:v>1073.7</c:v>
                </c:pt>
                <c:pt idx="114">
                  <c:v>1355.8</c:v>
                </c:pt>
                <c:pt idx="115">
                  <c:v>2003.1</c:v>
                </c:pt>
                <c:pt idx="116">
                  <c:v>2147.1999999999998</c:v>
                </c:pt>
                <c:pt idx="117">
                  <c:v>2523.1</c:v>
                </c:pt>
                <c:pt idx="118">
                  <c:v>2186.6999999999998</c:v>
                </c:pt>
                <c:pt idx="119">
                  <c:v>2856.3</c:v>
                </c:pt>
                <c:pt idx="120">
                  <c:v>3915.8</c:v>
                </c:pt>
                <c:pt idx="121">
                  <c:v>3175.2</c:v>
                </c:pt>
                <c:pt idx="122">
                  <c:v>2530.9</c:v>
                </c:pt>
                <c:pt idx="123">
                  <c:v>2724.8</c:v>
                </c:pt>
                <c:pt idx="124">
                  <c:v>3703.6</c:v>
                </c:pt>
                <c:pt idx="125">
                  <c:v>2131.4</c:v>
                </c:pt>
                <c:pt idx="126">
                  <c:v>3118.7</c:v>
                </c:pt>
                <c:pt idx="127">
                  <c:v>1641.3</c:v>
                </c:pt>
                <c:pt idx="128">
                  <c:v>2744.6</c:v>
                </c:pt>
                <c:pt idx="129">
                  <c:v>1487.5</c:v>
                </c:pt>
                <c:pt idx="130">
                  <c:v>2240.4</c:v>
                </c:pt>
                <c:pt idx="131">
                  <c:v>2898.4</c:v>
                </c:pt>
                <c:pt idx="132">
                  <c:v>2795.6</c:v>
                </c:pt>
                <c:pt idx="133">
                  <c:v>2146.3000000000002</c:v>
                </c:pt>
                <c:pt idx="134">
                  <c:v>1584.3</c:v>
                </c:pt>
                <c:pt idx="135">
                  <c:v>995.8</c:v>
                </c:pt>
                <c:pt idx="136">
                  <c:v>1012.3</c:v>
                </c:pt>
                <c:pt idx="137">
                  <c:v>2026.4</c:v>
                </c:pt>
                <c:pt idx="138">
                  <c:v>1501.3</c:v>
                </c:pt>
                <c:pt idx="139">
                  <c:v>1047.2</c:v>
                </c:pt>
                <c:pt idx="140">
                  <c:v>995.3</c:v>
                </c:pt>
                <c:pt idx="141">
                  <c:v>1415.4</c:v>
                </c:pt>
                <c:pt idx="142">
                  <c:v>1200.7</c:v>
                </c:pt>
                <c:pt idx="143">
                  <c:v>1886</c:v>
                </c:pt>
                <c:pt idx="144">
                  <c:v>1035.8</c:v>
                </c:pt>
                <c:pt idx="145">
                  <c:v>18.3</c:v>
                </c:pt>
                <c:pt idx="146">
                  <c:v>830</c:v>
                </c:pt>
                <c:pt idx="147">
                  <c:v>238.8</c:v>
                </c:pt>
                <c:pt idx="148">
                  <c:v>545.5</c:v>
                </c:pt>
                <c:pt idx="149">
                  <c:v>1413.5</c:v>
                </c:pt>
                <c:pt idx="150">
                  <c:v>353.6</c:v>
                </c:pt>
                <c:pt idx="151">
                  <c:v>821.5</c:v>
                </c:pt>
                <c:pt idx="152">
                  <c:v>2641.3</c:v>
                </c:pt>
                <c:pt idx="153">
                  <c:v>1678.9</c:v>
                </c:pt>
                <c:pt idx="154">
                  <c:v>2995</c:v>
                </c:pt>
                <c:pt idx="155">
                  <c:v>1511.2</c:v>
                </c:pt>
                <c:pt idx="156">
                  <c:v>2524.1999999999998</c:v>
                </c:pt>
                <c:pt idx="157">
                  <c:v>2086</c:v>
                </c:pt>
                <c:pt idx="158">
                  <c:v>1381</c:v>
                </c:pt>
                <c:pt idx="159">
                  <c:v>532.79999999999995</c:v>
                </c:pt>
                <c:pt idx="160">
                  <c:v>1007.5</c:v>
                </c:pt>
                <c:pt idx="161">
                  <c:v>1763.2</c:v>
                </c:pt>
                <c:pt idx="162">
                  <c:v>3238.5</c:v>
                </c:pt>
                <c:pt idx="163">
                  <c:v>3672.8</c:v>
                </c:pt>
                <c:pt idx="164">
                  <c:v>2657.3</c:v>
                </c:pt>
                <c:pt idx="165">
                  <c:v>905.2</c:v>
                </c:pt>
                <c:pt idx="166">
                  <c:v>1545.7</c:v>
                </c:pt>
                <c:pt idx="167">
                  <c:v>455.5</c:v>
                </c:pt>
                <c:pt idx="168">
                  <c:v>1993.8</c:v>
                </c:pt>
                <c:pt idx="169">
                  <c:v>500.1</c:v>
                </c:pt>
                <c:pt idx="170">
                  <c:v>1070.7</c:v>
                </c:pt>
                <c:pt idx="171">
                  <c:v>1040.9000000000001</c:v>
                </c:pt>
                <c:pt idx="172">
                  <c:v>-186.7</c:v>
                </c:pt>
                <c:pt idx="173">
                  <c:v>-1334.1</c:v>
                </c:pt>
                <c:pt idx="174">
                  <c:v>-430.6</c:v>
                </c:pt>
                <c:pt idx="175">
                  <c:v>-3615.1</c:v>
                </c:pt>
                <c:pt idx="176">
                  <c:v>-1019.3</c:v>
                </c:pt>
                <c:pt idx="177">
                  <c:v>3719.4</c:v>
                </c:pt>
                <c:pt idx="178">
                  <c:v>117.3</c:v>
                </c:pt>
                <c:pt idx="179">
                  <c:v>1341.1</c:v>
                </c:pt>
                <c:pt idx="180">
                  <c:v>-880.6</c:v>
                </c:pt>
                <c:pt idx="181">
                  <c:v>3217.2</c:v>
                </c:pt>
                <c:pt idx="182">
                  <c:v>3868.6</c:v>
                </c:pt>
                <c:pt idx="183">
                  <c:v>4364.7</c:v>
                </c:pt>
                <c:pt idx="184">
                  <c:v>1826.8</c:v>
                </c:pt>
                <c:pt idx="185">
                  <c:v>3975.1</c:v>
                </c:pt>
                <c:pt idx="186">
                  <c:v>3355.6</c:v>
                </c:pt>
                <c:pt idx="187">
                  <c:v>1947</c:v>
                </c:pt>
                <c:pt idx="188">
                  <c:v>2681.7</c:v>
                </c:pt>
                <c:pt idx="189">
                  <c:v>2051.5</c:v>
                </c:pt>
                <c:pt idx="190">
                  <c:v>3196.1</c:v>
                </c:pt>
                <c:pt idx="191">
                  <c:v>3186.6</c:v>
                </c:pt>
                <c:pt idx="192">
                  <c:v>624.9</c:v>
                </c:pt>
                <c:pt idx="193">
                  <c:v>479.7</c:v>
                </c:pt>
                <c:pt idx="194">
                  <c:v>1586.6</c:v>
                </c:pt>
                <c:pt idx="195">
                  <c:v>1912.9</c:v>
                </c:pt>
                <c:pt idx="196">
                  <c:v>3458</c:v>
                </c:pt>
                <c:pt idx="197">
                  <c:v>3989.5</c:v>
                </c:pt>
                <c:pt idx="198">
                  <c:v>3572.9</c:v>
                </c:pt>
                <c:pt idx="199">
                  <c:v>3112</c:v>
                </c:pt>
                <c:pt idx="200">
                  <c:v>3201.8</c:v>
                </c:pt>
                <c:pt idx="201">
                  <c:v>3153</c:v>
                </c:pt>
                <c:pt idx="202">
                  <c:v>1251.0999999999999</c:v>
                </c:pt>
                <c:pt idx="203">
                  <c:v>2966.5</c:v>
                </c:pt>
                <c:pt idx="204">
                  <c:v>2116.8000000000002</c:v>
                </c:pt>
                <c:pt idx="205">
                  <c:v>2529.4</c:v>
                </c:pt>
                <c:pt idx="206">
                  <c:v>2262.5</c:v>
                </c:pt>
                <c:pt idx="207">
                  <c:v>1527.2</c:v>
                </c:pt>
                <c:pt idx="208">
                  <c:v>1004.6</c:v>
                </c:pt>
                <c:pt idx="209">
                  <c:v>752.5</c:v>
                </c:pt>
                <c:pt idx="210">
                  <c:v>1322</c:v>
                </c:pt>
                <c:pt idx="211">
                  <c:v>2431.1</c:v>
                </c:pt>
                <c:pt idx="212">
                  <c:v>1915.3</c:v>
                </c:pt>
                <c:pt idx="213">
                  <c:v>1869</c:v>
                </c:pt>
                <c:pt idx="214">
                  <c:v>4220.6000000000004</c:v>
                </c:pt>
                <c:pt idx="215">
                  <c:v>4340.7</c:v>
                </c:pt>
                <c:pt idx="216">
                  <c:v>1593.1</c:v>
                </c:pt>
                <c:pt idx="217" formatCode="#,##0.00">
                  <c:v>4017</c:v>
                </c:pt>
                <c:pt idx="218" formatCode="#,##0.00">
                  <c:v>3115.5</c:v>
                </c:pt>
                <c:pt idx="219" formatCode="#,##0.00">
                  <c:v>1581</c:v>
                </c:pt>
                <c:pt idx="220" formatCode="#,##0.00">
                  <c:v>3126.7</c:v>
                </c:pt>
                <c:pt idx="221" formatCode="#,##0.00">
                  <c:v>3729.5</c:v>
                </c:pt>
                <c:pt idx="222" formatCode="#,##0.00">
                  <c:v>4421</c:v>
                </c:pt>
                <c:pt idx="223" formatCode="#,##0.00">
                  <c:v>4456.3</c:v>
                </c:pt>
                <c:pt idx="224" formatCode="#,##0.00">
                  <c:v>3752.5</c:v>
                </c:pt>
                <c:pt idx="225" formatCode="#,##0.00">
                  <c:v>4382.6000000000004</c:v>
                </c:pt>
                <c:pt idx="226" formatCode="#,##0.00">
                  <c:v>6663</c:v>
                </c:pt>
              </c:numCache>
            </c:numRef>
          </c:val>
        </c:ser>
        <c:marker val="1"/>
        <c:axId val="104548224"/>
        <c:axId val="104549760"/>
      </c:lineChart>
      <c:catAx>
        <c:axId val="104540800"/>
        <c:scaling>
          <c:orientation val="minMax"/>
        </c:scaling>
        <c:axPos val="b"/>
        <c:numFmt formatCode="General" sourceLinked="1"/>
        <c:tickLblPos val="nextTo"/>
        <c:crossAx val="104546688"/>
        <c:crosses val="autoZero"/>
        <c:auto val="1"/>
        <c:lblAlgn val="ctr"/>
        <c:lblOffset val="100"/>
      </c:catAx>
      <c:valAx>
        <c:axId val="104546688"/>
        <c:scaling>
          <c:orientation val="minMax"/>
          <c:max val="1600"/>
          <c:min val="600"/>
        </c:scaling>
        <c:axPos val="l"/>
        <c:majorGridlines/>
        <c:numFmt formatCode="General" sourceLinked="1"/>
        <c:tickLblPos val="nextTo"/>
        <c:crossAx val="104540800"/>
        <c:crosses val="autoZero"/>
        <c:crossBetween val="between"/>
      </c:valAx>
      <c:catAx>
        <c:axId val="104548224"/>
        <c:scaling>
          <c:orientation val="minMax"/>
        </c:scaling>
        <c:delete val="1"/>
        <c:axPos val="b"/>
        <c:tickLblPos val="none"/>
        <c:crossAx val="104549760"/>
        <c:crosses val="autoZero"/>
        <c:auto val="1"/>
        <c:lblAlgn val="ctr"/>
        <c:lblOffset val="100"/>
      </c:catAx>
      <c:valAx>
        <c:axId val="104549760"/>
        <c:scaling>
          <c:orientation val="minMax"/>
        </c:scaling>
        <c:axPos val="r"/>
        <c:numFmt formatCode="General" sourceLinked="1"/>
        <c:tickLblPos val="nextTo"/>
        <c:crossAx val="104548224"/>
        <c:crosses val="max"/>
        <c:crossBetween val="between"/>
      </c:valAx>
    </c:plotArea>
    <c:legend>
      <c:legendPos val="b"/>
      <c:layout/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cat>
            <c:strRef>
              <c:f>Sheet19!$AN$2:$AN$29</c:f>
              <c:strCache>
                <c:ptCount val="28"/>
                <c:pt idx="0">
                  <c:v>Korea</c:v>
                </c:pt>
                <c:pt idx="1">
                  <c:v>Japan</c:v>
                </c:pt>
                <c:pt idx="2">
                  <c:v>United States</c:v>
                </c:pt>
                <c:pt idx="3">
                  <c:v>Germany</c:v>
                </c:pt>
                <c:pt idx="4">
                  <c:v>Australia</c:v>
                </c:pt>
                <c:pt idx="5">
                  <c:v>Malaysia</c:v>
                </c:pt>
                <c:pt idx="6">
                  <c:v>Brazil</c:v>
                </c:pt>
                <c:pt idx="7">
                  <c:v>Saudi Arabia</c:v>
                </c:pt>
                <c:pt idx="8">
                  <c:v>South Africa</c:v>
                </c:pt>
                <c:pt idx="9">
                  <c:v>Russia</c:v>
                </c:pt>
                <c:pt idx="10">
                  <c:v>Switzerland</c:v>
                </c:pt>
                <c:pt idx="11">
                  <c:v>Thailand</c:v>
                </c:pt>
                <c:pt idx="12">
                  <c:v>Angola</c:v>
                </c:pt>
                <c:pt idx="13">
                  <c:v>Singapore</c:v>
                </c:pt>
                <c:pt idx="14">
                  <c:v>Iran</c:v>
                </c:pt>
                <c:pt idx="15">
                  <c:v>France</c:v>
                </c:pt>
                <c:pt idx="16">
                  <c:v>Indonesia</c:v>
                </c:pt>
                <c:pt idx="17">
                  <c:v>Oman</c:v>
                </c:pt>
                <c:pt idx="18">
                  <c:v>United Kingdom</c:v>
                </c:pt>
                <c:pt idx="19">
                  <c:v>Canada</c:v>
                </c:pt>
                <c:pt idx="20">
                  <c:v>Chile</c:v>
                </c:pt>
                <c:pt idx="21">
                  <c:v>Philippines</c:v>
                </c:pt>
                <c:pt idx="22">
                  <c:v>Iraq</c:v>
                </c:pt>
                <c:pt idx="23">
                  <c:v>Vietnam</c:v>
                </c:pt>
                <c:pt idx="24">
                  <c:v>Italy</c:v>
                </c:pt>
                <c:pt idx="25">
                  <c:v>India</c:v>
                </c:pt>
                <c:pt idx="26">
                  <c:v>Myanmar</c:v>
                </c:pt>
                <c:pt idx="27">
                  <c:v>United Arab Emirates</c:v>
                </c:pt>
              </c:strCache>
            </c:strRef>
          </c:cat>
          <c:val>
            <c:numRef>
              <c:f>Sheet19!$AO$2:$AO$29</c:f>
              <c:numCache>
                <c:formatCode>_(* #,##0_);\(* #,##0\);_(* "-"_);_(@_)</c:formatCode>
                <c:ptCount val="28"/>
                <c:pt idx="0">
                  <c:v>190286</c:v>
                </c:pt>
                <c:pt idx="1">
                  <c:v>162686</c:v>
                </c:pt>
                <c:pt idx="2">
                  <c:v>154136</c:v>
                </c:pt>
                <c:pt idx="3">
                  <c:v>104776</c:v>
                </c:pt>
                <c:pt idx="4">
                  <c:v>90132.2</c:v>
                </c:pt>
                <c:pt idx="5">
                  <c:v>55770.9</c:v>
                </c:pt>
                <c:pt idx="6">
                  <c:v>51975.6</c:v>
                </c:pt>
                <c:pt idx="7">
                  <c:v>48678.5</c:v>
                </c:pt>
                <c:pt idx="8">
                  <c:v>44669.7</c:v>
                </c:pt>
                <c:pt idx="9">
                  <c:v>41558.1</c:v>
                </c:pt>
                <c:pt idx="10">
                  <c:v>40616.800000000003</c:v>
                </c:pt>
                <c:pt idx="11">
                  <c:v>38209</c:v>
                </c:pt>
                <c:pt idx="12">
                  <c:v>31094.9</c:v>
                </c:pt>
                <c:pt idx="13">
                  <c:v>30534.5</c:v>
                </c:pt>
                <c:pt idx="14">
                  <c:v>27464.6</c:v>
                </c:pt>
                <c:pt idx="15">
                  <c:v>27115.5</c:v>
                </c:pt>
                <c:pt idx="16">
                  <c:v>24589</c:v>
                </c:pt>
                <c:pt idx="17">
                  <c:v>23820.2</c:v>
                </c:pt>
                <c:pt idx="18">
                  <c:v>23550.5</c:v>
                </c:pt>
                <c:pt idx="19">
                  <c:v>21133.5</c:v>
                </c:pt>
                <c:pt idx="20">
                  <c:v>21132.5</c:v>
                </c:pt>
                <c:pt idx="21">
                  <c:v>21045.200000000001</c:v>
                </c:pt>
                <c:pt idx="22">
                  <c:v>20747.599999999984</c:v>
                </c:pt>
                <c:pt idx="23">
                  <c:v>19927.8</c:v>
                </c:pt>
                <c:pt idx="24">
                  <c:v>19273.099999999984</c:v>
                </c:pt>
                <c:pt idx="25">
                  <c:v>16412.599999999984</c:v>
                </c:pt>
                <c:pt idx="26">
                  <c:v>15578.2</c:v>
                </c:pt>
                <c:pt idx="27">
                  <c:v>15560.3</c:v>
                </c:pt>
              </c:numCache>
            </c:numRef>
          </c:val>
        </c:ser>
        <c:axId val="104577280"/>
        <c:axId val="104660992"/>
      </c:barChart>
      <c:catAx>
        <c:axId val="104577280"/>
        <c:scaling>
          <c:orientation val="minMax"/>
        </c:scaling>
        <c:axPos val="b"/>
        <c:tickLblPos val="nextTo"/>
        <c:crossAx val="104660992"/>
        <c:crosses val="autoZero"/>
        <c:auto val="1"/>
        <c:lblAlgn val="ctr"/>
        <c:lblOffset val="100"/>
      </c:catAx>
      <c:valAx>
        <c:axId val="104660992"/>
        <c:scaling>
          <c:orientation val="minMax"/>
        </c:scaling>
        <c:axPos val="l"/>
        <c:majorGridlines/>
        <c:numFmt formatCode="_(* #,##0_);\(* #,##0\);_(* &quot;-&quot;_);_(@_)" sourceLinked="1"/>
        <c:tickLblPos val="nextTo"/>
        <c:crossAx val="10457728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1"/>
          <c:order val="0"/>
          <c:cat>
            <c:strRef>
              <c:f>Sheet19!$AN$2:$AN$29</c:f>
              <c:strCache>
                <c:ptCount val="28"/>
                <c:pt idx="0">
                  <c:v>Korea</c:v>
                </c:pt>
                <c:pt idx="1">
                  <c:v>Japan</c:v>
                </c:pt>
                <c:pt idx="2">
                  <c:v>United States</c:v>
                </c:pt>
                <c:pt idx="3">
                  <c:v>Germany</c:v>
                </c:pt>
                <c:pt idx="4">
                  <c:v>Australia</c:v>
                </c:pt>
                <c:pt idx="5">
                  <c:v>Malaysia</c:v>
                </c:pt>
                <c:pt idx="6">
                  <c:v>Brazil</c:v>
                </c:pt>
                <c:pt idx="7">
                  <c:v>Saudi Arabia</c:v>
                </c:pt>
                <c:pt idx="8">
                  <c:v>South Africa</c:v>
                </c:pt>
                <c:pt idx="9">
                  <c:v>Russia</c:v>
                </c:pt>
                <c:pt idx="10">
                  <c:v>Switzerland</c:v>
                </c:pt>
                <c:pt idx="11">
                  <c:v>Thailand</c:v>
                </c:pt>
                <c:pt idx="12">
                  <c:v>Angola</c:v>
                </c:pt>
                <c:pt idx="13">
                  <c:v>Singapore</c:v>
                </c:pt>
                <c:pt idx="14">
                  <c:v>Iran</c:v>
                </c:pt>
                <c:pt idx="15">
                  <c:v>France</c:v>
                </c:pt>
                <c:pt idx="16">
                  <c:v>Indonesia</c:v>
                </c:pt>
                <c:pt idx="17">
                  <c:v>Oman</c:v>
                </c:pt>
                <c:pt idx="18">
                  <c:v>United Kingdom</c:v>
                </c:pt>
                <c:pt idx="19">
                  <c:v>Canada</c:v>
                </c:pt>
                <c:pt idx="20">
                  <c:v>Chile</c:v>
                </c:pt>
                <c:pt idx="21">
                  <c:v>Philippines</c:v>
                </c:pt>
                <c:pt idx="22">
                  <c:v>Iraq</c:v>
                </c:pt>
                <c:pt idx="23">
                  <c:v>Vietnam</c:v>
                </c:pt>
                <c:pt idx="24">
                  <c:v>Italy</c:v>
                </c:pt>
                <c:pt idx="25">
                  <c:v>India</c:v>
                </c:pt>
                <c:pt idx="26">
                  <c:v>Myanmar</c:v>
                </c:pt>
                <c:pt idx="27">
                  <c:v>United Arab Emirates</c:v>
                </c:pt>
              </c:strCache>
            </c:strRef>
          </c:cat>
          <c:val>
            <c:numRef>
              <c:f>Sheet19!$AP$2:$AP$29</c:f>
              <c:numCache>
                <c:formatCode>General</c:formatCode>
                <c:ptCount val="28"/>
                <c:pt idx="0">
                  <c:v>9.6930890271049588</c:v>
                </c:pt>
                <c:pt idx="1">
                  <c:v>8.2871566035525159</c:v>
                </c:pt>
                <c:pt idx="2">
                  <c:v>7.8516231897346653</c:v>
                </c:pt>
                <c:pt idx="3">
                  <c:v>5.3372454931206139</c:v>
                </c:pt>
                <c:pt idx="4">
                  <c:v>4.5912964632649258</c:v>
                </c:pt>
                <c:pt idx="5">
                  <c:v>2.8409462536485468</c:v>
                </c:pt>
                <c:pt idx="6">
                  <c:v>2.6476152635359202</c:v>
                </c:pt>
                <c:pt idx="7">
                  <c:v>2.4796623724600235</c:v>
                </c:pt>
                <c:pt idx="8">
                  <c:v>2.2754557818970915</c:v>
                </c:pt>
                <c:pt idx="9">
                  <c:v>2.1169521830157212</c:v>
                </c:pt>
                <c:pt idx="10">
                  <c:v>2.0690027558313102</c:v>
                </c:pt>
                <c:pt idx="11">
                  <c:v>1.9463504337505302</c:v>
                </c:pt>
                <c:pt idx="12">
                  <c:v>1.5839611636637785</c:v>
                </c:pt>
                <c:pt idx="13">
                  <c:v>1.5554146227159957</c:v>
                </c:pt>
                <c:pt idx="14">
                  <c:v>1.3990352043441274</c:v>
                </c:pt>
                <c:pt idx="15">
                  <c:v>1.381252196769412</c:v>
                </c:pt>
                <c:pt idx="16">
                  <c:v>1.2525533464757461</c:v>
                </c:pt>
                <c:pt idx="17">
                  <c:v>1.2133909969385313</c:v>
                </c:pt>
                <c:pt idx="18">
                  <c:v>1.1996525920605579</c:v>
                </c:pt>
                <c:pt idx="19">
                  <c:v>1.0765316258385929</c:v>
                </c:pt>
                <c:pt idx="20">
                  <c:v>1.0764806862580301</c:v>
                </c:pt>
                <c:pt idx="21">
                  <c:v>1.0720336608748364</c:v>
                </c:pt>
                <c:pt idx="22">
                  <c:v>1.0568740416991398</c:v>
                </c:pt>
                <c:pt idx="23">
                  <c:v>1.0151137735531879</c:v>
                </c:pt>
                <c:pt idx="24">
                  <c:v>0.98176363015826917</c:v>
                </c:pt>
                <c:pt idx="25">
                  <c:v>0.83605095995639567</c:v>
                </c:pt>
                <c:pt idx="26">
                  <c:v>0.79354697393421658</c:v>
                </c:pt>
                <c:pt idx="27">
                  <c:v>0.79263515544213003</c:v>
                </c:pt>
              </c:numCache>
            </c:numRef>
          </c:val>
        </c:ser>
        <c:axId val="104668160"/>
        <c:axId val="104362752"/>
      </c:barChart>
      <c:catAx>
        <c:axId val="104668160"/>
        <c:scaling>
          <c:orientation val="minMax"/>
        </c:scaling>
        <c:axPos val="b"/>
        <c:tickLblPos val="nextTo"/>
        <c:crossAx val="104362752"/>
        <c:crosses val="autoZero"/>
        <c:auto val="1"/>
        <c:lblAlgn val="ctr"/>
        <c:lblOffset val="100"/>
      </c:catAx>
      <c:valAx>
        <c:axId val="104362752"/>
        <c:scaling>
          <c:orientation val="minMax"/>
        </c:scaling>
        <c:axPos val="l"/>
        <c:majorGridlines/>
        <c:numFmt formatCode="General" sourceLinked="1"/>
        <c:tickLblPos val="nextTo"/>
        <c:crossAx val="104668160"/>
        <c:crosses val="autoZero"/>
        <c:crossBetween val="between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  <c:spPr>
        <a:solidFill>
          <a:srgbClr val="FFFF00"/>
        </a:solidFill>
      </c:spPr>
      <c:txPr>
        <a:bodyPr/>
        <a:lstStyle/>
        <a:p>
          <a:pPr>
            <a:defRPr sz="1600" b="0"/>
          </a:pPr>
          <a:endParaRPr lang="ko-K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Sheet1!$I$1</c:f>
              <c:strCache>
                <c:ptCount val="1"/>
                <c:pt idx="0">
                  <c:v>국별 수출의 대중국수출 비중(%)</c:v>
                </c:pt>
              </c:strCache>
            </c:strRef>
          </c:tx>
          <c:cat>
            <c:strRef>
              <c:f>Sheet1!$H$2:$H$29</c:f>
              <c:strCache>
                <c:ptCount val="28"/>
                <c:pt idx="0">
                  <c:v>Myanmar</c:v>
                </c:pt>
                <c:pt idx="1">
                  <c:v>Angola</c:v>
                </c:pt>
                <c:pt idx="2">
                  <c:v>Oman</c:v>
                </c:pt>
                <c:pt idx="3">
                  <c:v>Australia</c:v>
                </c:pt>
                <c:pt idx="4">
                  <c:v>Iran</c:v>
                </c:pt>
                <c:pt idx="5">
                  <c:v>Korea</c:v>
                </c:pt>
                <c:pt idx="6">
                  <c:v>Chile</c:v>
                </c:pt>
                <c:pt idx="7">
                  <c:v>Iraq</c:v>
                </c:pt>
                <c:pt idx="8">
                  <c:v>Japan</c:v>
                </c:pt>
                <c:pt idx="9">
                  <c:v>Brazil</c:v>
                </c:pt>
                <c:pt idx="10">
                  <c:v>Philippines</c:v>
                </c:pt>
                <c:pt idx="11">
                  <c:v>Saudi Arabia</c:v>
                </c:pt>
                <c:pt idx="12">
                  <c:v>Singapore</c:v>
                </c:pt>
                <c:pt idx="13">
                  <c:v>Malaysia</c:v>
                </c:pt>
                <c:pt idx="14">
                  <c:v>Thailand</c:v>
                </c:pt>
                <c:pt idx="15">
                  <c:v>Indonesia</c:v>
                </c:pt>
                <c:pt idx="16">
                  <c:v>Vietnam</c:v>
                </c:pt>
                <c:pt idx="17">
                  <c:v>South Africa</c:v>
                </c:pt>
                <c:pt idx="18">
                  <c:v>United States</c:v>
                </c:pt>
                <c:pt idx="19">
                  <c:v>Russia</c:v>
                </c:pt>
                <c:pt idx="20">
                  <c:v>Germany</c:v>
                </c:pt>
                <c:pt idx="21">
                  <c:v>United Kingdom</c:v>
                </c:pt>
                <c:pt idx="22">
                  <c:v>Switzerland</c:v>
                </c:pt>
                <c:pt idx="23">
                  <c:v>India</c:v>
                </c:pt>
                <c:pt idx="24">
                  <c:v>United Arab Emirates</c:v>
                </c:pt>
                <c:pt idx="25">
                  <c:v>France</c:v>
                </c:pt>
                <c:pt idx="26">
                  <c:v>Canada</c:v>
                </c:pt>
                <c:pt idx="27">
                  <c:v>Italy</c:v>
                </c:pt>
              </c:strCache>
            </c:strRef>
          </c:cat>
          <c:val>
            <c:numRef>
              <c:f>Sheet1!$I$2:$I$29</c:f>
              <c:numCache>
                <c:formatCode>0.0_ </c:formatCode>
                <c:ptCount val="28"/>
                <c:pt idx="0">
                  <c:v>62.8</c:v>
                </c:pt>
                <c:pt idx="1">
                  <c:v>47.8</c:v>
                </c:pt>
                <c:pt idx="2">
                  <c:v>41</c:v>
                </c:pt>
                <c:pt idx="3">
                  <c:v>33.6</c:v>
                </c:pt>
                <c:pt idx="4">
                  <c:v>28.1</c:v>
                </c:pt>
                <c:pt idx="5">
                  <c:v>25.4</c:v>
                </c:pt>
                <c:pt idx="6">
                  <c:v>24.7</c:v>
                </c:pt>
                <c:pt idx="7">
                  <c:v>21.2</c:v>
                </c:pt>
                <c:pt idx="8">
                  <c:v>18.3</c:v>
                </c:pt>
                <c:pt idx="9">
                  <c:v>18</c:v>
                </c:pt>
                <c:pt idx="10">
                  <c:v>13</c:v>
                </c:pt>
                <c:pt idx="11">
                  <c:v>12.9</c:v>
                </c:pt>
                <c:pt idx="12">
                  <c:v>12.6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9.5</c:v>
                </c:pt>
                <c:pt idx="18">
                  <c:v>7.6</c:v>
                </c:pt>
                <c:pt idx="19">
                  <c:v>7.6</c:v>
                </c:pt>
                <c:pt idx="20">
                  <c:v>6.6</c:v>
                </c:pt>
                <c:pt idx="21">
                  <c:v>5.0999999999999996</c:v>
                </c:pt>
                <c:pt idx="22">
                  <c:v>4.2</c:v>
                </c:pt>
                <c:pt idx="23">
                  <c:v>4.0999999999999996</c:v>
                </c:pt>
                <c:pt idx="24">
                  <c:v>3.9</c:v>
                </c:pt>
                <c:pt idx="25">
                  <c:v>3.8</c:v>
                </c:pt>
                <c:pt idx="26">
                  <c:v>3.7</c:v>
                </c:pt>
                <c:pt idx="27">
                  <c:v>2.6</c:v>
                </c:pt>
              </c:numCache>
            </c:numRef>
          </c:val>
        </c:ser>
        <c:axId val="104585088"/>
        <c:axId val="104723968"/>
      </c:barChart>
      <c:catAx>
        <c:axId val="104585088"/>
        <c:scaling>
          <c:orientation val="minMax"/>
        </c:scaling>
        <c:axPos val="b"/>
        <c:tickLblPos val="nextTo"/>
        <c:crossAx val="104723968"/>
        <c:crosses val="autoZero"/>
        <c:auto val="1"/>
        <c:lblAlgn val="ctr"/>
        <c:lblOffset val="100"/>
      </c:catAx>
      <c:valAx>
        <c:axId val="104723968"/>
        <c:scaling>
          <c:orientation val="minMax"/>
        </c:scaling>
        <c:axPos val="l"/>
        <c:majorGridlines/>
        <c:numFmt formatCode="0.0_ " sourceLinked="1"/>
        <c:tickLblPos val="nextTo"/>
        <c:crossAx val="104585088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0.10889</cdr:x>
      <cdr:y>0.10599</cdr:y>
    </cdr:from>
    <cdr:to>
      <cdr:x>0.87272</cdr:x>
      <cdr:y>0.91272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776859" y="539750"/>
          <a:ext cx="5449317" cy="41084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8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0.49978</cdr:x>
      <cdr:y>0.23441</cdr:y>
    </cdr:from>
    <cdr:to>
      <cdr:x>0.66444</cdr:x>
      <cdr:y>0.29302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5526" y="1193800"/>
          <a:ext cx="1174750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1100"/>
            <a:t>고성장기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0.70724</cdr:x>
      <cdr:y>0.57545</cdr:y>
    </cdr:from>
    <cdr:to>
      <cdr:x>1</cdr:x>
      <cdr:y>0.64474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8970" y="2565197"/>
          <a:ext cx="1790230" cy="308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200" b="1">
              <a:solidFill>
                <a:srgbClr val="FF0000"/>
              </a:solidFill>
            </a:rPr>
            <a:t>Reserves-Debt(US$ </a:t>
          </a:r>
          <a:r>
            <a:rPr lang="en-US" altLang="ko-KR" sz="1200" b="1" baseline="0">
              <a:solidFill>
                <a:srgbClr val="FF0000"/>
              </a:solidFill>
            </a:rPr>
            <a:t> bi</a:t>
          </a:r>
          <a:r>
            <a:rPr lang="en-US" altLang="ko-KR" sz="1200" b="1">
              <a:solidFill>
                <a:srgbClr val="FF0000"/>
              </a:solidFill>
            </a:rPr>
            <a:t>ll.)</a:t>
          </a:r>
          <a:endParaRPr lang="ko-KR" altLang="en-US" sz="12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0.1171</cdr:x>
      <cdr:y>0.59815</cdr:y>
    </cdr:from>
    <cdr:to>
      <cdr:x>0.28659</cdr:x>
      <cdr:y>0.66051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3901" y="2466976"/>
          <a:ext cx="10477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Australia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0.52542</cdr:x>
      <cdr:y>0.72517</cdr:y>
    </cdr:from>
    <cdr:to>
      <cdr:x>0.60247</cdr:x>
      <cdr:y>0.77136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48026" y="2990851"/>
          <a:ext cx="4762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Brazil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0.48382</cdr:x>
      <cdr:y>0.50115</cdr:y>
    </cdr:from>
    <cdr:to>
      <cdr:x>0.61171</cdr:x>
      <cdr:y>0.54734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90851" y="2066926"/>
          <a:ext cx="7905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Indonesia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0.68091</cdr:x>
      <cdr:y>0.47471</cdr:y>
    </cdr:from>
    <cdr:to>
      <cdr:x>0.83808</cdr:x>
      <cdr:y>0.52321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3820" y="2116135"/>
          <a:ext cx="961070" cy="216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South Afirica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0.72878</cdr:x>
      <cdr:y>0.40226</cdr:y>
    </cdr:from>
    <cdr:to>
      <cdr:x>0.84434</cdr:x>
      <cdr:y>0.45307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56526" y="1793144"/>
          <a:ext cx="706670" cy="226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Thailand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0.5886</cdr:x>
      <cdr:y>0.36721</cdr:y>
    </cdr:from>
    <cdr:to>
      <cdr:x>0.6729</cdr:x>
      <cdr:y>0.4188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99306" y="1636895"/>
          <a:ext cx="515494" cy="23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Chile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0.55624</cdr:x>
      <cdr:y>0.32564</cdr:y>
    </cdr:from>
    <cdr:to>
      <cdr:x>0.70262</cdr:x>
      <cdr:y>0.38799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38525" y="1343026"/>
          <a:ext cx="9048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Malaysia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0.72573</cdr:x>
      <cdr:y>0.33025</cdr:y>
    </cdr:from>
    <cdr:to>
      <cdr:x>0.87519</cdr:x>
      <cdr:y>0.38337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86275" y="1362075"/>
          <a:ext cx="9239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Philippines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0.72727</cdr:x>
      <cdr:y>0.27483</cdr:y>
    </cdr:from>
    <cdr:to>
      <cdr:x>0.849</cdr:x>
      <cdr:y>0.33487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495801" y="1133476"/>
          <a:ext cx="7524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Iraq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0.78737</cdr:x>
      <cdr:y>0.18476</cdr:y>
    </cdr:from>
    <cdr:to>
      <cdr:x>0.92604</cdr:x>
      <cdr:y>0.24249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67276" y="762001"/>
          <a:ext cx="8572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Singapore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0.85054</cdr:x>
      <cdr:y>0.08776</cdr:y>
    </cdr:from>
    <cdr:to>
      <cdr:x>0.97843</cdr:x>
      <cdr:y>0.194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257801" y="361951"/>
          <a:ext cx="79057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Saudi Arabia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0.59034</cdr:x>
      <cdr:y>0.05081</cdr:y>
    </cdr:from>
    <cdr:to>
      <cdr:x>0.68536</cdr:x>
      <cdr:y>0.11547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9975" y="226489"/>
          <a:ext cx="581025" cy="288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Korea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</cdr:x>
      <cdr:y>0.15812</cdr:y>
    </cdr:from>
    <cdr:to>
      <cdr:x>0.86604</cdr:x>
      <cdr:y>1</cdr:y>
    </cdr:to>
    <cdr:sp macro="" textlink="">
      <cdr:nvSpPr>
        <cdr:cNvPr id="16" name="타원 15"/>
        <cdr:cNvSpPr/>
      </cdr:nvSpPr>
      <cdr:spPr>
        <a:xfrm xmlns:a="http://schemas.openxmlformats.org/drawingml/2006/main">
          <a:off x="0" y="704851"/>
          <a:ext cx="5295900" cy="375285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13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0.68692</cdr:x>
      <cdr:y>0.05342</cdr:y>
    </cdr:from>
    <cdr:to>
      <cdr:x>0.68847</cdr:x>
      <cdr:y>0.97009</cdr:y>
    </cdr:to>
    <cdr:sp macro="" textlink="">
      <cdr:nvSpPr>
        <cdr:cNvPr id="18" name="직선 연결선 17"/>
        <cdr:cNvSpPr/>
      </cdr:nvSpPr>
      <cdr:spPr>
        <a:xfrm xmlns:a="http://schemas.openxmlformats.org/drawingml/2006/main">
          <a:off x="4200525" y="238126"/>
          <a:ext cx="9525" cy="408622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0.06231</cdr:x>
      <cdr:y>0.41239</cdr:y>
    </cdr:from>
    <cdr:to>
      <cdr:x>0.92056</cdr:x>
      <cdr:y>0.41453</cdr:y>
    </cdr:to>
    <cdr:sp macro="" textlink="">
      <cdr:nvSpPr>
        <cdr:cNvPr id="20" name="직선 연결선 19"/>
        <cdr:cNvSpPr/>
      </cdr:nvSpPr>
      <cdr:spPr>
        <a:xfrm xmlns:a="http://schemas.openxmlformats.org/drawingml/2006/main">
          <a:off x="381000" y="1838326"/>
          <a:ext cx="5248275" cy="952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0.71028</cdr:x>
      <cdr:y>0.23932</cdr:y>
    </cdr:from>
    <cdr:to>
      <cdr:x>0.78037</cdr:x>
      <cdr:y>0.2906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343400" y="1066801"/>
          <a:ext cx="4286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Iran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0.58567</cdr:x>
      <cdr:y>0.44017</cdr:y>
    </cdr:from>
    <cdr:to>
      <cdr:x>0.71963</cdr:x>
      <cdr:y>0.48504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581400" y="1962150"/>
          <a:ext cx="819150" cy="20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Argentina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0.69159</cdr:x>
      <cdr:y>0.37821</cdr:y>
    </cdr:from>
    <cdr:to>
      <cdr:x>0.7866</cdr:x>
      <cdr:y>0.42949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229100" y="1685926"/>
          <a:ext cx="5810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Oman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0.72118</cdr:x>
      <cdr:y>0.36111</cdr:y>
    </cdr:from>
    <cdr:to>
      <cdr:x>0.86449</cdr:x>
      <cdr:y>0.40171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410075" y="1609726"/>
          <a:ext cx="8763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Vietnam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0.59657</cdr:x>
      <cdr:y>0</cdr:y>
    </cdr:from>
    <cdr:to>
      <cdr:x>0.77358</cdr:x>
      <cdr:y>0.26562</cdr:y>
    </cdr:to>
    <cdr:sp macro="" textlink="">
      <cdr:nvSpPr>
        <cdr:cNvPr id="25" name="타원 24"/>
        <cdr:cNvSpPr/>
      </cdr:nvSpPr>
      <cdr:spPr>
        <a:xfrm xmlns:a="http://schemas.openxmlformats.org/drawingml/2006/main">
          <a:off x="4553528" y="0"/>
          <a:ext cx="1351128" cy="122413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2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0.33019</cdr:x>
      <cdr:y>0.0625</cdr:y>
    </cdr:from>
    <cdr:to>
      <cdr:x>0.59434</cdr:x>
      <cdr:y>0.15625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2520280" y="288032"/>
          <a:ext cx="20162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800" dirty="0" smtClean="0"/>
            <a:t>2</a:t>
          </a:r>
          <a:r>
            <a:rPr lang="ko-KR" altLang="en-US" sz="1800" dirty="0" smtClean="0"/>
            <a:t>차 전념 </a:t>
          </a:r>
          <a:r>
            <a:rPr lang="ko-KR" altLang="en-US" sz="1800" dirty="0" err="1" smtClean="0"/>
            <a:t>가능국</a:t>
          </a:r>
          <a:endParaRPr lang="ko-KR" alt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0.73121</cdr:x>
      <cdr:y>0.1431</cdr:y>
    </cdr:from>
    <cdr:to>
      <cdr:x>0.81352</cdr:x>
      <cdr:y>0.20613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7676" y="533400"/>
          <a:ext cx="6223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45.9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0.75053</cdr:x>
      <cdr:y>0.27428</cdr:y>
    </cdr:from>
    <cdr:to>
      <cdr:x>0.81436</cdr:x>
      <cdr:y>0.34242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73726" y="1022350"/>
          <a:ext cx="4826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36.2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0.31541</cdr:x>
      <cdr:y>0.51448</cdr:y>
    </cdr:from>
    <cdr:to>
      <cdr:x>0.39269</cdr:x>
      <cdr:y>0.57751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84426" y="1917700"/>
          <a:ext cx="5842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25.0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0.11718</cdr:x>
      <cdr:y>0.05792</cdr:y>
    </cdr:from>
    <cdr:to>
      <cdr:x>0.21714</cdr:x>
      <cdr:y>0.12777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85826" y="215900"/>
          <a:ext cx="755650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52.5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0.75388</cdr:x>
      <cdr:y>0.3833</cdr:y>
    </cdr:from>
    <cdr:to>
      <cdr:x>0.8236</cdr:x>
      <cdr:y>0.43441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99126" y="1428750"/>
          <a:ext cx="5270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/>
            <a:t>26.8</a:t>
          </a:r>
          <a:endParaRPr lang="ko-KR" alt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0.42014</cdr:y>
    </cdr:from>
    <cdr:to>
      <cdr:x>0.975</cdr:x>
      <cdr:y>0.88889</cdr:y>
    </cdr:to>
    <cdr:sp macro="" textlink="">
      <cdr:nvSpPr>
        <cdr:cNvPr id="2" name="타원 1"/>
        <cdr:cNvSpPr/>
      </cdr:nvSpPr>
      <cdr:spPr>
        <a:xfrm xmlns:a="http://schemas.openxmlformats.org/drawingml/2006/main">
          <a:off x="3486151" y="1152525"/>
          <a:ext cx="971550" cy="128587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>
            <a:alpha val="2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0.54568</cdr:x>
      <cdr:y>0.01008</cdr:y>
    </cdr:from>
    <cdr:to>
      <cdr:x>0.70839</cdr:x>
      <cdr:y>0.78125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360788" y="46454"/>
          <a:ext cx="1300293" cy="3553945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5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0.7184</cdr:x>
      <cdr:y>0.01008</cdr:y>
    </cdr:from>
    <cdr:to>
      <cdr:x>0.79349</cdr:x>
      <cdr:y>0.78125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5741076" y="46454"/>
          <a:ext cx="600079" cy="355394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4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0.92035</cdr:y>
    </cdr:from>
    <cdr:to>
      <cdr:x>0.21296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-360040" y="4752528"/>
          <a:ext cx="16561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ko-KR" altLang="en-US" dirty="0" smtClean="0"/>
            <a:t>자료</a:t>
          </a:r>
          <a:r>
            <a:rPr lang="en-US" altLang="ko-KR" dirty="0" smtClean="0"/>
            <a:t>: IMF</a:t>
          </a:r>
          <a:endParaRPr lang="ko-KR" alt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0.0283</cdr:x>
      <cdr:y>0.93642</cdr:y>
    </cdr:from>
    <cdr:to>
      <cdr:x>0.20755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4242024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dirty="0" smtClean="0"/>
            <a:t>자료</a:t>
          </a:r>
          <a:r>
            <a:rPr lang="en-US" altLang="ko-KR" dirty="0" smtClean="0"/>
            <a:t>: IMF</a:t>
          </a:r>
          <a:endParaRPr lang="ko-KR" alt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0.95588</cdr:y>
    </cdr:from>
    <cdr:to>
      <cdr:x>0.18447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680520"/>
          <a:ext cx="1368152" cy="216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맑은 고딕"/>
            </a:defRPr>
          </a:lvl1pPr>
          <a:lvl2pPr marL="457200" indent="0">
            <a:defRPr sz="1100">
              <a:latin typeface="맑은 고딕"/>
            </a:defRPr>
          </a:lvl2pPr>
          <a:lvl3pPr marL="914400" indent="0">
            <a:defRPr sz="1100">
              <a:latin typeface="맑은 고딕"/>
            </a:defRPr>
          </a:lvl3pPr>
          <a:lvl4pPr marL="1371600" indent="0">
            <a:defRPr sz="1100">
              <a:latin typeface="맑은 고딕"/>
            </a:defRPr>
          </a:lvl4pPr>
          <a:lvl5pPr marL="1828800" indent="0">
            <a:defRPr sz="1100">
              <a:latin typeface="맑은 고딕"/>
            </a:defRPr>
          </a:lvl5pPr>
          <a:lvl6pPr marL="2286000" indent="0">
            <a:defRPr sz="1100">
              <a:latin typeface="맑은 고딕"/>
            </a:defRPr>
          </a:lvl6pPr>
          <a:lvl7pPr marL="2743200" indent="0">
            <a:defRPr sz="1100">
              <a:latin typeface="맑은 고딕"/>
            </a:defRPr>
          </a:lvl7pPr>
          <a:lvl8pPr marL="3200400" indent="0">
            <a:defRPr sz="1100">
              <a:latin typeface="맑은 고딕"/>
            </a:defRPr>
          </a:lvl8pPr>
          <a:lvl9pPr marL="3657600" indent="0">
            <a:defRPr sz="1100">
              <a:latin typeface="맑은 고딕"/>
            </a:defRPr>
          </a:lvl9pPr>
        </a:lstStyle>
        <a:p xmlns:a="http://schemas.openxmlformats.org/drawingml/2006/main">
          <a:r>
            <a:rPr lang="ko-KR" altLang="en-US" dirty="0" smtClean="0"/>
            <a:t>자료</a:t>
          </a:r>
          <a:r>
            <a:rPr lang="en-US" altLang="ko-KR" dirty="0" smtClean="0"/>
            <a:t>: IMF</a:t>
          </a:r>
          <a:endParaRPr lang="ko-KR" alt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0.25402</cdr:x>
      <cdr:y>0.65558</cdr:y>
    </cdr:from>
    <cdr:to>
      <cdr:x>0.54502</cdr:x>
      <cdr:y>0.71624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3960" y="2552700"/>
          <a:ext cx="137922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dirty="0"/>
            <a:t>Sep. 2012~Dec. 2014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0.23901</cdr:x>
      <cdr:y>0.27136</cdr:y>
    </cdr:from>
    <cdr:to>
      <cdr:x>0.53001</cdr:x>
      <cdr:y>0.33203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2840" y="1056640"/>
          <a:ext cx="137922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dirty="0"/>
            <a:t>Apr. 1995~Aug. 1998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0.27193</cdr:x>
      <cdr:y>0.04478</cdr:y>
    </cdr:from>
    <cdr:to>
      <cdr:x>0.74909</cdr:x>
      <cdr:y>0.14567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16024"/>
          <a:ext cx="3916950" cy="48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dirty="0" smtClean="0"/>
            <a:t>Japanese yen/US dollar exchange rate</a:t>
          </a:r>
          <a:endParaRPr lang="ko-KR" altLang="en-US" sz="1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0.69505</cdr:x>
      <cdr:y>0</cdr:y>
    </cdr:from>
    <cdr:to>
      <cdr:x>0.9189</cdr:x>
      <cdr:y>0.79184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799730" y="0"/>
          <a:ext cx="1545882" cy="3823919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5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DD5C-1B6C-48AC-81E3-118B05CEEE5E}" type="datetimeFigureOut">
              <a:rPr lang="ko-KR" altLang="en-US" smtClean="0"/>
              <a:pPr/>
              <a:t>2015-09-19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56DA-131F-4725-8846-DEAF08562B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992888" cy="14700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ko-KR" sz="3600" dirty="0" smtClean="0"/>
              <a:t>G2</a:t>
            </a:r>
            <a:r>
              <a:rPr lang="ko-KR" altLang="en-US" sz="3600" dirty="0" err="1" smtClean="0"/>
              <a:t>리스크와</a:t>
            </a:r>
            <a:r>
              <a:rPr lang="ko-KR" altLang="en-US" sz="3600" dirty="0" smtClean="0"/>
              <a:t> 금리 환율 정책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2015 9 21</a:t>
            </a:r>
          </a:p>
          <a:p>
            <a:endParaRPr lang="en-US" altLang="ko-KR" dirty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오정근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건국대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한국경제연구원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o-KR" altLang="en-US" dirty="0" smtClean="0"/>
              <a:t>부채증가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8699"/>
            <a:ext cx="4638675" cy="421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31513"/>
            <a:ext cx="28803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805264"/>
            <a:ext cx="52565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과잉투자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가동율</a:t>
            </a:r>
            <a:r>
              <a:rPr lang="ko-KR" altLang="en-US" dirty="0" smtClean="0"/>
              <a:t> 하락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재고증가로 기업부채와 그에 따른 금융부실비율 급증 추세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90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o-KR" altLang="en-US" sz="3600" dirty="0" smtClean="0"/>
              <a:t>구조조정 </a:t>
            </a:r>
            <a:r>
              <a:rPr lang="en-US" altLang="ko-KR" sz="3600" dirty="0" err="1" smtClean="0"/>
              <a:t>vs</a:t>
            </a:r>
            <a:r>
              <a:rPr lang="en-US" altLang="ko-KR" sz="3600" dirty="0" smtClean="0"/>
              <a:t> </a:t>
            </a:r>
            <a:r>
              <a:rPr lang="ko-KR" altLang="en-US" sz="3600" dirty="0" err="1" smtClean="0"/>
              <a:t>비구조조정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시나리오별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성장경로</a:t>
            </a:r>
            <a:r>
              <a:rPr lang="en-US" altLang="ko-KR" sz="3600" dirty="0" smtClean="0"/>
              <a:t>: </a:t>
            </a:r>
            <a:r>
              <a:rPr lang="ko-KR" altLang="en-US" sz="3600" dirty="0" err="1" smtClean="0"/>
              <a:t>경착륙</a:t>
            </a:r>
            <a:r>
              <a:rPr lang="en-US" altLang="ko-KR" sz="3600" dirty="0" smtClean="0"/>
              <a:t>?</a:t>
            </a:r>
            <a:endParaRPr lang="ko-KR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5976664" cy="421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060848"/>
            <a:ext cx="2376264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구조조정은 엄청난 실업과 재정부담 증가라는  정치사회적 </a:t>
            </a:r>
            <a:r>
              <a:rPr lang="ko-KR" altLang="en-US" dirty="0" err="1" smtClean="0"/>
              <a:t>리스크를</a:t>
            </a:r>
            <a:r>
              <a:rPr lang="ko-KR" altLang="en-US" dirty="0" smtClean="0"/>
              <a:t> 수반하므로 통화팽창과 위안화 평가절하를 지속할 전망</a:t>
            </a:r>
            <a:r>
              <a:rPr lang="en-US" altLang="ko-KR" dirty="0" smtClean="0"/>
              <a:t>:</a:t>
            </a:r>
          </a:p>
          <a:p>
            <a:endParaRPr lang="en-US" altLang="ko-KR" dirty="0"/>
          </a:p>
          <a:p>
            <a:r>
              <a:rPr lang="ko-KR" altLang="en-US" dirty="0" smtClean="0"/>
              <a:t>일각에서는 </a:t>
            </a:r>
            <a:r>
              <a:rPr lang="ko-KR" altLang="en-US" dirty="0" err="1" smtClean="0"/>
              <a:t>금년말</a:t>
            </a:r>
            <a:r>
              <a:rPr lang="ko-KR" altLang="en-US" dirty="0" smtClean="0"/>
              <a:t> 달러당 </a:t>
            </a:r>
            <a:r>
              <a:rPr lang="en-US" altLang="ko-KR" dirty="0" smtClean="0"/>
              <a:t>7</a:t>
            </a:r>
            <a:r>
              <a:rPr lang="ko-KR" altLang="en-US" dirty="0" smtClean="0"/>
              <a:t>위안  내년 말 </a:t>
            </a:r>
            <a:r>
              <a:rPr lang="en-US" altLang="ko-KR" dirty="0" smtClean="0"/>
              <a:t>8</a:t>
            </a:r>
            <a:r>
              <a:rPr lang="ko-KR" altLang="en-US" dirty="0" smtClean="0"/>
              <a:t>위안 까지 대폭적인 절하가 있을 것으로 전망하고 있을 정도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788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dirty="0" smtClean="0"/>
              <a:t>일본 한국 중국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시차설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7566" y="1254036"/>
          <a:ext cx="9026434" cy="1670909"/>
        </p:xfrm>
        <a:graphic>
          <a:graphicData uri="http://schemas.openxmlformats.org/drawingml/2006/table">
            <a:tbl>
              <a:tblPr/>
              <a:tblGrid>
                <a:gridCol w="578197"/>
                <a:gridCol w="2895395"/>
                <a:gridCol w="3456419"/>
                <a:gridCol w="2096423"/>
              </a:tblGrid>
              <a:tr h="36135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고성장기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중성장기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저성장기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5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일본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1959-73 (15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년간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): </a:t>
                      </a:r>
                      <a:r>
                        <a:rPr lang="en-US" altLang="ko-KR" sz="1600" b="1" i="0" u="none" strike="noStrike">
                          <a:solidFill>
                            <a:srgbClr val="0070C0"/>
                          </a:solidFill>
                          <a:latin typeface="맑은 고딕"/>
                        </a:rPr>
                        <a:t>8.86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74-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91 (18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년간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en-US" altLang="ko-KR" sz="1600" b="1" i="0" u="none" strike="noStrike" dirty="0">
                          <a:solidFill>
                            <a:srgbClr val="0070C0"/>
                          </a:solidFill>
                          <a:latin typeface="맑은 고딕"/>
                        </a:rPr>
                        <a:t>4.15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92-2011: </a:t>
                      </a:r>
                      <a:r>
                        <a:rPr lang="en-US" altLang="ko-KR" sz="1600" b="1" i="0" u="none" strike="noStrike">
                          <a:solidFill>
                            <a:srgbClr val="0070C0"/>
                          </a:solidFill>
                          <a:latin typeface="맑은 고딕"/>
                        </a:rPr>
                        <a:t>0.75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한국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1963-91(29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년간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):</a:t>
                      </a:r>
                      <a:r>
                        <a:rPr lang="ko-KR" altLang="en-US" sz="1600" b="1" i="0" u="none" strike="noStrike">
                          <a:solidFill>
                            <a:srgbClr val="0070C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600" b="1" i="0" u="none" strike="noStrike">
                          <a:solidFill>
                            <a:srgbClr val="0070C0"/>
                          </a:solidFill>
                          <a:latin typeface="맑은 고딕"/>
                        </a:rPr>
                        <a:t>9.46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92(+18 </a:t>
                      </a:r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대 일본</a:t>
                      </a:r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)-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2011 (20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년간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): </a:t>
                      </a:r>
                      <a:r>
                        <a:rPr lang="en-US" altLang="ko-KR" sz="1600" b="1" i="0" u="none" strike="noStrike" dirty="0">
                          <a:solidFill>
                            <a:srgbClr val="0070C0"/>
                          </a:solidFill>
                          <a:latin typeface="맑은 고딕"/>
                        </a:rPr>
                        <a:t>5.10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2012(+20 </a:t>
                      </a:r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대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일본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)?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51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중국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1982-2011 (30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년간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): </a:t>
                      </a:r>
                      <a:r>
                        <a:rPr lang="en-US" altLang="ko-KR" sz="1600" b="1" i="0" u="none" strike="noStrike">
                          <a:solidFill>
                            <a:srgbClr val="0070C0"/>
                          </a:solidFill>
                          <a:latin typeface="맑은 고딕"/>
                        </a:rPr>
                        <a:t>10.24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2012(+20 </a:t>
                      </a:r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대 한국</a:t>
                      </a:r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528" y="2924944"/>
          <a:ext cx="8352927" cy="2160240"/>
        </p:xfrm>
        <a:graphic>
          <a:graphicData uri="http://schemas.openxmlformats.org/drawingml/2006/table">
            <a:tbl>
              <a:tblPr/>
              <a:tblGrid>
                <a:gridCol w="967264"/>
                <a:gridCol w="3672874"/>
                <a:gridCol w="3712789"/>
              </a:tblGrid>
              <a:tr h="34354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고성장기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-&gt;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중성장기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중성장기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-&gt;</a:t>
                      </a: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저성장기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4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80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년대 후반 부동산버블과 붕괴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한국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80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년대 후반 부동산버블과 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붕괴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소득분배요구 비등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과잉투자 구조조정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2000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년대 초반 부동산버블과 붕괴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중국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2011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부동산버블과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2012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붕괴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소득분배요구 비등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과잉투자 구조조정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076056" y="5122313"/>
          <a:ext cx="3528392" cy="1507955"/>
        </p:xfrm>
        <a:graphic>
          <a:graphicData uri="http://schemas.openxmlformats.org/drawingml/2006/table">
            <a:tbl>
              <a:tblPr/>
              <a:tblGrid>
                <a:gridCol w="1764196"/>
                <a:gridCol w="1764196"/>
              </a:tblGrid>
              <a:tr h="2126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동경올림픽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60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서울올림픽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0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북경올림픽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0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오사카엑스포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95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대전엑스포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3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상해엑스포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395536" y="5013176"/>
          <a:ext cx="446449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BE13-484F-4C1D-9092-059862DFAFB2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오정근</a:t>
            </a: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중국의 대응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/>
              <a:t>위안화 평가절하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ko-KR" altLang="en-US" sz="3600" dirty="0" smtClean="0"/>
              <a:t>위안화 평가절하</a:t>
            </a:r>
            <a:r>
              <a:rPr lang="en-US" altLang="ko-KR" sz="3600" dirty="0" smtClean="0"/>
              <a:t>: </a:t>
            </a:r>
            <a:br>
              <a:rPr lang="en-US" altLang="ko-KR" sz="3600" dirty="0" smtClean="0"/>
            </a:br>
            <a:r>
              <a:rPr lang="ko-KR" altLang="en-US" sz="3600" dirty="0" smtClean="0">
                <a:solidFill>
                  <a:srgbClr val="00B0F0"/>
                </a:solidFill>
              </a:rPr>
              <a:t>동아시아 환율전쟁 </a:t>
            </a:r>
            <a:r>
              <a:rPr lang="en-US" altLang="ko-KR" sz="3600" dirty="0" smtClean="0">
                <a:solidFill>
                  <a:srgbClr val="00B0F0"/>
                </a:solidFill>
              </a:rPr>
              <a:t>2</a:t>
            </a:r>
            <a:r>
              <a:rPr lang="ko-KR" altLang="en-US" sz="3600" dirty="0" smtClean="0">
                <a:solidFill>
                  <a:srgbClr val="00B0F0"/>
                </a:solidFill>
              </a:rPr>
              <a:t>라운드 점화</a:t>
            </a:r>
            <a:endParaRPr lang="ko-KR" altLang="en-US" sz="3600" dirty="0">
              <a:solidFill>
                <a:srgbClr val="00B0F0"/>
              </a:solidFill>
            </a:endParaRPr>
          </a:p>
        </p:txBody>
      </p:sp>
      <p:pic>
        <p:nvPicPr>
          <p:cNvPr id="40961" name="_x111513512" descr="EMB0000168ca2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78" y="1556792"/>
            <a:ext cx="7867230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373216"/>
            <a:ext cx="79208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중국은 </a:t>
            </a:r>
            <a:r>
              <a:rPr lang="en-US" altLang="ko-KR" dirty="0" smtClean="0"/>
              <a:t>8.11~13</a:t>
            </a:r>
            <a:r>
              <a:rPr lang="ko-KR" altLang="en-US" dirty="0" smtClean="0"/>
              <a:t>일 달러대비 위안화를 연사흘 </a:t>
            </a:r>
            <a:r>
              <a:rPr lang="en-US" altLang="ko-KR" dirty="0" smtClean="0"/>
              <a:t>4.60% (11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1.86%, 12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1.62% 13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1.1%) </a:t>
            </a:r>
            <a:r>
              <a:rPr lang="ko-KR" altLang="en-US" dirty="0" smtClean="0"/>
              <a:t>급격한 평가절하 단행</a:t>
            </a:r>
          </a:p>
          <a:p>
            <a:r>
              <a:rPr lang="en-US" altLang="ko-KR" dirty="0" smtClean="0"/>
              <a:t>―</a:t>
            </a:r>
            <a:r>
              <a:rPr lang="ko-KR" altLang="en-US" dirty="0" smtClean="0"/>
              <a:t>중국은 이미 </a:t>
            </a:r>
            <a:r>
              <a:rPr lang="en-US" altLang="ko-KR" dirty="0" smtClean="0"/>
              <a:t>2014.1</a:t>
            </a:r>
            <a:r>
              <a:rPr lang="ko-KR" altLang="en-US" dirty="0" smtClean="0"/>
              <a:t>부터 위안화를 절하해 오다 </a:t>
            </a:r>
            <a:r>
              <a:rPr lang="ko-KR" altLang="en-US" dirty="0" err="1" smtClean="0"/>
              <a:t>연이틀</a:t>
            </a:r>
            <a:r>
              <a:rPr lang="ko-KR" altLang="en-US" dirty="0" smtClean="0"/>
              <a:t> 급격한 절하</a:t>
            </a:r>
          </a:p>
          <a:p>
            <a:r>
              <a:rPr lang="en-US" altLang="ko-KR" dirty="0" smtClean="0"/>
              <a:t>―</a:t>
            </a:r>
            <a:r>
              <a:rPr lang="ko-KR" altLang="en-US" dirty="0" smtClean="0"/>
              <a:t>그 전 </a:t>
            </a:r>
            <a:r>
              <a:rPr lang="en-US" altLang="ko-KR" dirty="0" smtClean="0"/>
              <a:t>2012.7~2014.1</a:t>
            </a:r>
            <a:r>
              <a:rPr lang="ko-KR" altLang="en-US" dirty="0" smtClean="0"/>
              <a:t>월 중에는 </a:t>
            </a:r>
            <a:r>
              <a:rPr lang="ko-KR" altLang="en-US" dirty="0" smtClean="0">
                <a:solidFill>
                  <a:srgbClr val="FF0000"/>
                </a:solidFill>
              </a:rPr>
              <a:t>위안화 국제화</a:t>
            </a:r>
            <a:r>
              <a:rPr lang="ko-KR" altLang="en-US" dirty="0" smtClean="0"/>
              <a:t>를 위해 평가절상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smtClean="0"/>
              <a:t>위안화 추가 평가절하 전망</a:t>
            </a:r>
            <a:endParaRPr lang="ko-KR" altLang="en-US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009" name="_x111513512" descr="EMB0000168ca2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60440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1628800"/>
            <a:ext cx="4104456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○ 국제통화기금은 위안화가 실질실효환율기준으로 </a:t>
            </a:r>
            <a:r>
              <a:rPr lang="en-US" altLang="ko-KR" dirty="0" smtClean="0"/>
              <a:t>10% </a:t>
            </a:r>
            <a:r>
              <a:rPr lang="ko-KR" altLang="en-US" dirty="0" smtClean="0"/>
              <a:t>정도 </a:t>
            </a:r>
            <a:r>
              <a:rPr lang="ko-KR" altLang="en-US" dirty="0" err="1" smtClean="0"/>
              <a:t>고평가되어</a:t>
            </a:r>
            <a:r>
              <a:rPr lang="ko-KR" altLang="en-US" dirty="0" smtClean="0"/>
              <a:t> 있다고 평가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앞으로 </a:t>
            </a:r>
            <a:r>
              <a:rPr lang="en-US" altLang="ko-KR" dirty="0" smtClean="0"/>
              <a:t>5% </a:t>
            </a:r>
            <a:r>
              <a:rPr lang="ko-KR" altLang="en-US" dirty="0" smtClean="0"/>
              <a:t>정도 추가 절하여유 있다는 의미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○ 크레디트스위스 등 외국계 증권사들은 올 연말까지 위안</a:t>
            </a:r>
            <a:r>
              <a:rPr lang="en-US" altLang="ko-KR" dirty="0" smtClean="0"/>
              <a:t>/</a:t>
            </a:r>
            <a:r>
              <a:rPr lang="ko-KR" altLang="en-US" dirty="0" smtClean="0"/>
              <a:t>달러 환율이 </a:t>
            </a:r>
            <a:r>
              <a:rPr lang="en-US" altLang="ko-KR" dirty="0" smtClean="0"/>
              <a:t>6.5</a:t>
            </a:r>
            <a:r>
              <a:rPr lang="ko-KR" altLang="en-US" dirty="0" smtClean="0"/>
              <a:t>위안까지 오르고 내년 이후에는 </a:t>
            </a:r>
            <a:r>
              <a:rPr lang="en-US" altLang="ko-KR" dirty="0" smtClean="0"/>
              <a:t>6.6</a:t>
            </a:r>
            <a:r>
              <a:rPr lang="ko-KR" altLang="en-US" dirty="0" smtClean="0"/>
              <a:t>위안 </a:t>
            </a:r>
            <a:r>
              <a:rPr lang="en-US" altLang="ko-KR" dirty="0" smtClean="0"/>
              <a:t>(8.11 </a:t>
            </a:r>
            <a:r>
              <a:rPr lang="ko-KR" altLang="en-US" dirty="0" smtClean="0"/>
              <a:t>대비 약 </a:t>
            </a:r>
            <a:r>
              <a:rPr lang="en-US" altLang="ko-KR" dirty="0" smtClean="0"/>
              <a:t>10% </a:t>
            </a:r>
            <a:r>
              <a:rPr lang="ko-KR" altLang="en-US" dirty="0" smtClean="0"/>
              <a:t>절하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이상 상승할 것으로 전망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○ 하반기 수출 부진하고 성장률이 </a:t>
            </a:r>
            <a:r>
              <a:rPr lang="en-US" altLang="ko-KR" dirty="0" smtClean="0"/>
              <a:t>7% </a:t>
            </a:r>
            <a:r>
              <a:rPr lang="ko-KR" altLang="en-US" dirty="0" smtClean="0"/>
              <a:t>이하로 부진할 경우 추가 절하 가능성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일각에서는 금년 말 달러당 </a:t>
            </a:r>
            <a:r>
              <a:rPr lang="en-US" altLang="ko-KR" dirty="0" smtClean="0"/>
              <a:t>7</a:t>
            </a:r>
            <a:r>
              <a:rPr lang="ko-KR" altLang="en-US" dirty="0" smtClean="0"/>
              <a:t>위안 내년 말 </a:t>
            </a:r>
            <a:r>
              <a:rPr lang="en-US" altLang="ko-KR" dirty="0" smtClean="0"/>
              <a:t>8</a:t>
            </a:r>
            <a:r>
              <a:rPr lang="ko-KR" altLang="en-US" dirty="0" smtClean="0"/>
              <a:t>위안 까지 절하 전망도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동아시아 환율전쟁 </a:t>
            </a:r>
            <a:r>
              <a:rPr lang="en-US" altLang="ko-KR" dirty="0">
                <a:solidFill>
                  <a:srgbClr val="00B0F0"/>
                </a:solidFill>
              </a:rPr>
              <a:t>1</a:t>
            </a:r>
            <a:r>
              <a:rPr lang="ko-KR" altLang="en-US" dirty="0" smtClean="0">
                <a:solidFill>
                  <a:srgbClr val="00B0F0"/>
                </a:solidFill>
              </a:rPr>
              <a:t>라운드</a:t>
            </a:r>
            <a:r>
              <a:rPr lang="en-US" altLang="ko-KR" dirty="0" smtClean="0">
                <a:solidFill>
                  <a:srgbClr val="00B0F0"/>
                </a:solidFill>
              </a:rPr>
              <a:t/>
            </a:r>
            <a:br>
              <a:rPr lang="en-US" altLang="ko-KR" dirty="0" smtClean="0">
                <a:solidFill>
                  <a:srgbClr val="00B0F0"/>
                </a:solidFill>
              </a:rPr>
            </a:br>
            <a:r>
              <a:rPr lang="ko-KR" altLang="en-US" dirty="0" smtClean="0"/>
              <a:t> 엔화가치 폭락</a:t>
            </a:r>
            <a:r>
              <a:rPr lang="ko-KR" altLang="en-US" dirty="0" smtClean="0">
                <a:solidFill>
                  <a:srgbClr val="00B0F0"/>
                </a:solidFill>
              </a:rPr>
              <a:t> </a:t>
            </a:r>
            <a:endParaRPr lang="ko-KR" alt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11323464" descr="EMB0000168ca2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416824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6093296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아베노믹스로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2012 </a:t>
            </a:r>
            <a:r>
              <a:rPr lang="ko-KR" altLang="en-US" dirty="0" smtClean="0"/>
              <a:t>중반 이후 엔화가치 폭락으로 원화 </a:t>
            </a:r>
            <a:r>
              <a:rPr lang="ko-KR" altLang="en-US" dirty="0" err="1" smtClean="0"/>
              <a:t>대엔화</a:t>
            </a:r>
            <a:r>
              <a:rPr lang="ko-KR" altLang="en-US" dirty="0" smtClean="0"/>
              <a:t> </a:t>
            </a:r>
            <a:r>
              <a:rPr lang="en-US" altLang="ko-KR" dirty="0" smtClean="0"/>
              <a:t>55% </a:t>
            </a:r>
            <a:r>
              <a:rPr lang="ko-KR" altLang="en-US" dirty="0" smtClean="0"/>
              <a:t>절상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dirty="0"/>
              <a:t>엔화 약세의 영향</a:t>
            </a:r>
          </a:p>
        </p:txBody>
      </p:sp>
      <p:graphicFrame>
        <p:nvGraphicFramePr>
          <p:cNvPr id="3" name="차트 2"/>
          <p:cNvGraphicFramePr/>
          <p:nvPr/>
        </p:nvGraphicFramePr>
        <p:xfrm>
          <a:off x="971600" y="1988840"/>
          <a:ext cx="7056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3768" y="5805264"/>
            <a:ext cx="496855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2002~11: </a:t>
            </a:r>
            <a:r>
              <a:rPr lang="ko-KR" altLang="en-US" sz="2000" dirty="0" smtClean="0"/>
              <a:t>연평균 </a:t>
            </a:r>
            <a:r>
              <a:rPr lang="en-US" altLang="ko-KR" sz="2000" dirty="0" smtClean="0"/>
              <a:t>15%=&gt; -5%</a:t>
            </a:r>
            <a:r>
              <a:rPr lang="ko-KR" altLang="en-US" sz="2000" dirty="0" smtClean="0"/>
              <a:t>로 추락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6"/>
          <p:cNvGrpSpPr/>
          <p:nvPr/>
        </p:nvGrpSpPr>
        <p:grpSpPr>
          <a:xfrm>
            <a:off x="539552" y="764703"/>
            <a:ext cx="7991475" cy="4464497"/>
            <a:chOff x="539552" y="548681"/>
            <a:chExt cx="7991475" cy="4608512"/>
          </a:xfrm>
        </p:grpSpPr>
        <p:graphicFrame>
          <p:nvGraphicFramePr>
            <p:cNvPr id="2" name="차트 1"/>
            <p:cNvGraphicFramePr>
              <a:graphicFrameLocks/>
            </p:cNvGraphicFramePr>
            <p:nvPr/>
          </p:nvGraphicFramePr>
          <p:xfrm>
            <a:off x="539552" y="548681"/>
            <a:ext cx="7991475" cy="460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" name="그룹 5"/>
            <p:cNvGrpSpPr/>
            <p:nvPr/>
          </p:nvGrpSpPr>
          <p:grpSpPr>
            <a:xfrm>
              <a:off x="1403648" y="692696"/>
              <a:ext cx="1224136" cy="3456384"/>
              <a:chOff x="1403648" y="692696"/>
              <a:chExt cx="1224136" cy="3456384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1403648" y="692696"/>
                <a:ext cx="792088" cy="3456384"/>
              </a:xfrm>
              <a:prstGeom prst="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2339752" y="692696"/>
                <a:ext cx="288032" cy="3456384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99592" y="5157192"/>
            <a:ext cx="72008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원화의 엔화에 대한 절상</a:t>
            </a:r>
            <a:endParaRPr lang="en-US" altLang="ko-KR" dirty="0"/>
          </a:p>
          <a:p>
            <a:r>
              <a:rPr lang="en-US" altLang="ko-KR" b="1" dirty="0" smtClean="0">
                <a:solidFill>
                  <a:srgbClr val="002060"/>
                </a:solidFill>
              </a:rPr>
              <a:t>1995. 4~1997.2: 30% </a:t>
            </a:r>
            <a:r>
              <a:rPr lang="ko-KR" altLang="en-US" b="1" dirty="0" smtClean="0">
                <a:solidFill>
                  <a:srgbClr val="002060"/>
                </a:solidFill>
              </a:rPr>
              <a:t>절상</a:t>
            </a:r>
            <a:r>
              <a:rPr lang="en-US" altLang="ko-KR" b="1" dirty="0" smtClean="0">
                <a:solidFill>
                  <a:srgbClr val="002060"/>
                </a:solidFill>
              </a:rPr>
              <a:t>, 2004.1~2007.7: 47% </a:t>
            </a:r>
            <a:r>
              <a:rPr lang="ko-KR" altLang="en-US" b="1" dirty="0" smtClean="0">
                <a:solidFill>
                  <a:srgbClr val="002060"/>
                </a:solidFill>
              </a:rPr>
              <a:t>절상</a:t>
            </a:r>
            <a:endParaRPr lang="en-US" altLang="ko-KR" b="1" dirty="0">
              <a:solidFill>
                <a:srgbClr val="002060"/>
              </a:solidFill>
            </a:endParaRPr>
          </a:p>
          <a:p>
            <a:r>
              <a:rPr lang="ko-KR" altLang="en-US" b="1" dirty="0" smtClean="0">
                <a:solidFill>
                  <a:srgbClr val="002060"/>
                </a:solidFill>
              </a:rPr>
              <a:t>그 결과 </a:t>
            </a:r>
            <a:r>
              <a:rPr lang="ko-KR" altLang="ko-KR" b="1" dirty="0" smtClean="0">
                <a:solidFill>
                  <a:srgbClr val="002060"/>
                </a:solidFill>
              </a:rPr>
              <a:t>경상수지</a:t>
            </a:r>
            <a:r>
              <a:rPr lang="ko-KR" altLang="en-US" b="1" dirty="0" smtClean="0">
                <a:solidFill>
                  <a:srgbClr val="002060"/>
                </a:solidFill>
              </a:rPr>
              <a:t>가</a:t>
            </a:r>
            <a:r>
              <a:rPr lang="ko-KR" altLang="ko-KR" b="1" dirty="0" smtClean="0">
                <a:solidFill>
                  <a:srgbClr val="002060"/>
                </a:solidFill>
              </a:rPr>
              <a:t> 악화되</a:t>
            </a:r>
            <a:r>
              <a:rPr lang="ko-KR" altLang="en-US" b="1" dirty="0" smtClean="0">
                <a:solidFill>
                  <a:srgbClr val="002060"/>
                </a:solidFill>
              </a:rPr>
              <a:t>면서 위기 초래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1995: 80</a:t>
            </a:r>
            <a:r>
              <a:rPr lang="ko-KR" altLang="en-US" b="1" dirty="0" smtClean="0">
                <a:solidFill>
                  <a:srgbClr val="FF0000"/>
                </a:solidFill>
              </a:rPr>
              <a:t>억 달러 적자</a:t>
            </a:r>
            <a:r>
              <a:rPr lang="en-US" altLang="ko-KR" b="1" dirty="0" smtClean="0">
                <a:solidFill>
                  <a:srgbClr val="FF0000"/>
                </a:solidFill>
              </a:rPr>
              <a:t>=&gt;1996: 230</a:t>
            </a:r>
            <a:r>
              <a:rPr lang="ko-KR" altLang="en-US" b="1" dirty="0" smtClean="0">
                <a:solidFill>
                  <a:srgbClr val="FF0000"/>
                </a:solidFill>
              </a:rPr>
              <a:t>억 달러 적자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/>
              <a:t>2004: 323</a:t>
            </a:r>
            <a:r>
              <a:rPr lang="ko-KR" altLang="en-US" b="1" dirty="0" smtClean="0"/>
              <a:t>억 달러 흑자 </a:t>
            </a:r>
            <a:r>
              <a:rPr lang="en-US" altLang="ko-KR" b="1" dirty="0" smtClean="0"/>
              <a:t>=&gt; 2008. Q1~Q3: 33</a:t>
            </a:r>
            <a:r>
              <a:rPr lang="ko-KR" altLang="en-US" b="1" dirty="0" smtClean="0"/>
              <a:t>억 달러 적자</a:t>
            </a:r>
            <a:endParaRPr lang="ko-KR" altLang="en-US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1520" y="188640"/>
            <a:ext cx="821925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엔화 약세의 영향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ko-KR" altLang="en-US" sz="4000" dirty="0" smtClean="0">
                <a:latin typeface="+mj-lt"/>
                <a:ea typeface="+mj-ea"/>
                <a:cs typeface="+mj-cs"/>
              </a:rPr>
              <a:t>과거 위기 경험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EDB6-27C9-4575-9CA8-D25C4BF04416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오정근</a:t>
            </a: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 smtClean="0"/>
              <a:t>1997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데자부</a:t>
            </a:r>
            <a:endParaRPr lang="ko-KR" alt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057" name="_x111265832" descr="EMB0000168ca2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35576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373216"/>
            <a:ext cx="82089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○ </a:t>
            </a:r>
            <a:r>
              <a:rPr lang="en-US" altLang="ko-KR" dirty="0" smtClean="0"/>
              <a:t>1994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위안화 대폭 평가절하</a:t>
            </a:r>
            <a:r>
              <a:rPr lang="en-US" altLang="ko-KR" dirty="0" smtClean="0"/>
              <a:t>(5.8</a:t>
            </a:r>
            <a:r>
              <a:rPr lang="ko-KR" altLang="en-US" dirty="0" smtClean="0"/>
              <a:t>위안</a:t>
            </a:r>
            <a:r>
              <a:rPr lang="en-US" altLang="ko-KR" dirty="0" smtClean="0"/>
              <a:t>/</a:t>
            </a:r>
            <a:r>
              <a:rPr lang="ko-KR" altLang="en-US" dirty="0" smtClean="0"/>
              <a:t>달러</a:t>
            </a:r>
            <a:r>
              <a:rPr lang="en-US" altLang="ko-KR" dirty="0" smtClean="0"/>
              <a:t>-&gt;8.7</a:t>
            </a:r>
            <a:r>
              <a:rPr lang="ko-KR" altLang="en-US" dirty="0" smtClean="0"/>
              <a:t>위안</a:t>
            </a:r>
            <a:r>
              <a:rPr lang="en-US" altLang="ko-KR" dirty="0" smtClean="0"/>
              <a:t>/</a:t>
            </a:r>
            <a:r>
              <a:rPr lang="ko-KR" altLang="en-US" dirty="0" smtClean="0"/>
              <a:t>달러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뒤이은 미국금리인상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엔화 약세가 동아시아금융위기 유발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지금 상황이 </a:t>
            </a:r>
            <a:r>
              <a:rPr lang="en-US" altLang="ko-KR" dirty="0" smtClean="0"/>
              <a:t>1994~997</a:t>
            </a:r>
            <a:r>
              <a:rPr lang="ko-KR" altLang="en-US" dirty="0" smtClean="0"/>
              <a:t>년 상황과 유사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ko-KR" altLang="en-US" sz="3600" dirty="0" err="1" smtClean="0"/>
              <a:t>중국리스크</a:t>
            </a:r>
            <a:r>
              <a:rPr lang="en-US" altLang="ko-KR" sz="3600" dirty="0" smtClean="0"/>
              <a:t>+</a:t>
            </a:r>
            <a:r>
              <a:rPr lang="ko-KR" altLang="en-US" sz="3600" dirty="0" smtClean="0"/>
              <a:t>미국금리인상에 따른 복합위기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24536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자원과 공산품을 중심으로 수출의존도 높으면서 대중국 수출의존도가 높아 </a:t>
            </a:r>
            <a:r>
              <a:rPr lang="ko-KR" altLang="en-US" dirty="0" err="1" smtClean="0"/>
              <a:t>중국리스크</a:t>
            </a:r>
            <a:r>
              <a:rPr lang="ko-KR" altLang="en-US" dirty="0" smtClean="0"/>
              <a:t> 노출도 큰 국가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중국성장 둔화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자원수출국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공산품수출</a:t>
            </a:r>
            <a:r>
              <a:rPr lang="ko-KR" altLang="en-US" dirty="0"/>
              <a:t>국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위안화평가절하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공산품수출국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수출둔화 등 대외취약성 증가 </a:t>
            </a:r>
            <a:endParaRPr lang="en-US" altLang="ko-KR" dirty="0"/>
          </a:p>
          <a:p>
            <a:pPr lvl="2"/>
            <a:r>
              <a:rPr lang="ko-KR" altLang="en-US" dirty="0" smtClean="0"/>
              <a:t>대외취약성 증가 정도는 중국경기둔화와 위안화 평가절하속도가 좌우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미국금리인상은 대외취약성이 큰 국가의 </a:t>
            </a:r>
            <a:r>
              <a:rPr lang="ko-KR" altLang="en-US" dirty="0" err="1" smtClean="0"/>
              <a:t>리스크</a:t>
            </a:r>
            <a:r>
              <a:rPr lang="ko-KR" altLang="en-US" dirty="0" smtClean="0"/>
              <a:t> 증대 가중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해당국의 주가하락 및 내외금리차 확대와 그에 따른 통화가치 절하에 따른 환차손 우려로 자본유출 가속화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중국 </a:t>
            </a:r>
            <a:r>
              <a:rPr lang="ko-KR" altLang="en-US" dirty="0" err="1" smtClean="0"/>
              <a:t>리스크의</a:t>
            </a:r>
            <a:r>
              <a:rPr lang="ko-KR" altLang="en-US" dirty="0" smtClean="0"/>
              <a:t> 영향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ko-KR" altLang="en-US" sz="3600" dirty="0" err="1" smtClean="0"/>
              <a:t>국별</a:t>
            </a:r>
            <a:r>
              <a:rPr lang="ko-KR" altLang="en-US" sz="3600" dirty="0" smtClean="0"/>
              <a:t> 대중국 수출규모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백만 달러</a:t>
            </a:r>
            <a:r>
              <a:rPr lang="en-US" altLang="ko-KR" sz="3600" dirty="0" smtClean="0"/>
              <a:t>, 2014)</a:t>
            </a:r>
            <a:endParaRPr lang="ko-KR" altLang="en-US" sz="3600" dirty="0"/>
          </a:p>
        </p:txBody>
      </p:sp>
      <p:graphicFrame>
        <p:nvGraphicFramePr>
          <p:cNvPr id="3" name="차트 2"/>
          <p:cNvGraphicFramePr/>
          <p:nvPr/>
        </p:nvGraphicFramePr>
        <p:xfrm>
          <a:off x="683568" y="1700808"/>
          <a:ext cx="756285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자료</a:t>
            </a:r>
            <a:r>
              <a:rPr lang="en-US" altLang="ko-KR" dirty="0" smtClean="0"/>
              <a:t>: IMF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00"/>
          </a:solidFill>
        </p:spPr>
        <p:txBody>
          <a:bodyPr/>
          <a:lstStyle/>
          <a:p>
            <a:r>
              <a:rPr lang="ko-KR" altLang="en-US" dirty="0" smtClean="0"/>
              <a:t>중국 수입의 </a:t>
            </a:r>
            <a:r>
              <a:rPr lang="ko-KR" altLang="en-US" dirty="0" err="1" smtClean="0"/>
              <a:t>국별</a:t>
            </a:r>
            <a:r>
              <a:rPr lang="ko-KR" altLang="en-US" dirty="0" smtClean="0"/>
              <a:t> 비중</a:t>
            </a:r>
            <a:r>
              <a:rPr lang="en-US" altLang="ko-KR" dirty="0" smtClean="0"/>
              <a:t>(%, 2014)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aphicFrame>
        <p:nvGraphicFramePr>
          <p:cNvPr id="3" name="차트 2"/>
          <p:cNvGraphicFramePr/>
          <p:nvPr/>
        </p:nvGraphicFramePr>
        <p:xfrm>
          <a:off x="755576" y="1484784"/>
          <a:ext cx="7776864" cy="46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/>
          <p:nvPr/>
        </p:nvGraphicFramePr>
        <p:xfrm>
          <a:off x="683568" y="836712"/>
          <a:ext cx="763284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/>
          <p:nvPr/>
        </p:nvGraphicFramePr>
        <p:xfrm>
          <a:off x="827584" y="836712"/>
          <a:ext cx="7416824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/>
          <p:nvPr/>
        </p:nvGraphicFramePr>
        <p:xfrm>
          <a:off x="251520" y="476672"/>
          <a:ext cx="511256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508104" y="620689"/>
          <a:ext cx="3096345" cy="5256579"/>
        </p:xfrm>
        <a:graphic>
          <a:graphicData uri="http://schemas.openxmlformats.org/drawingml/2006/table">
            <a:tbl>
              <a:tblPr/>
              <a:tblGrid>
                <a:gridCol w="737225"/>
                <a:gridCol w="740575"/>
                <a:gridCol w="863339"/>
                <a:gridCol w="755206"/>
              </a:tblGrid>
              <a:tr h="82958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국별 수출의 대중국수출 비중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국별 수출의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GDP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중국리스크노출도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Oman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41.0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Singapore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189.2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23.8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Korea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Iraq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Malaysia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24.7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Thailand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Vietnam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Iran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28.1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Australia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Saudi Arabia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Philippines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Japan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18.3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7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South Africa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Indonesia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Brazil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Myanmar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62.8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652120" y="6021288"/>
          <a:ext cx="26642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</a:tblGrid>
              <a:tr h="2880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자원수출국</a:t>
                      </a:r>
                      <a:endParaRPr lang="ko-KR" alt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공산품수출국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5517232"/>
            <a:ext cx="511256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중국경제 추락과 위안화 평가절하로 </a:t>
            </a:r>
            <a:r>
              <a:rPr lang="ko-KR" altLang="en-US" dirty="0" err="1" smtClean="0"/>
              <a:t>중국리스크</a:t>
            </a:r>
            <a:r>
              <a:rPr lang="ko-KR" altLang="en-US" dirty="0" smtClean="0"/>
              <a:t> 노출도 큰 국가의 타격 불가피할 전망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o-KR" altLang="en-US" sz="3600" dirty="0" err="1" smtClean="0"/>
              <a:t>중국리스크</a:t>
            </a:r>
            <a:r>
              <a:rPr lang="ko-KR" altLang="en-US" sz="3600" dirty="0" smtClean="0"/>
              <a:t> 노출도 큰 국가별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대외취약성</a:t>
            </a:r>
            <a:endParaRPr lang="ko-KR" altLang="en-US" sz="36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39552" y="1501140"/>
          <a:ext cx="7704855" cy="4376129"/>
        </p:xfrm>
        <a:graphic>
          <a:graphicData uri="http://schemas.openxmlformats.org/drawingml/2006/table">
            <a:tbl>
              <a:tblPr/>
              <a:tblGrid>
                <a:gridCol w="2448272"/>
                <a:gridCol w="2520280"/>
                <a:gridCol w="2736303"/>
              </a:tblGrid>
              <a:tr h="57080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Reserves-Debt(US$ bill.)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Current Account(US$ bill.)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Australia(2014)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1,323.0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40.4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Brazil(2014)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347.4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104.0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Indonesia(2013)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169.8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29.1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South Africa(2013)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 94.1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21.2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Argentina(2013)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 97.0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  4.7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Chile(2014)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105.2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  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Thailand(2013)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      3.8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Malaysia(2013)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 78.8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Oman(2013)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Philippines(2014)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 21.9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Vietnam(2013)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Iraq(2012)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29.5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Iran(2014)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36.8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Korea(2014)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                          67.9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89.2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Singapore(2014)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142.1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58.8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3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Saudi Arabia(2014)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     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333.2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76.9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6021288"/>
            <a:ext cx="7200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중국경제 추락과 위안화 평가절하로 </a:t>
            </a:r>
            <a:r>
              <a:rPr lang="ko-KR" altLang="en-US" dirty="0" err="1" smtClean="0"/>
              <a:t>중국리스크</a:t>
            </a:r>
            <a:r>
              <a:rPr lang="ko-KR" altLang="en-US" dirty="0" smtClean="0"/>
              <a:t> 노출도 큰 국가의  대외취약성 증가로 미국금리 </a:t>
            </a:r>
            <a:r>
              <a:rPr lang="ko-KR" altLang="en-US" dirty="0" err="1" smtClean="0"/>
              <a:t>인상시</a:t>
            </a:r>
            <a:r>
              <a:rPr lang="ko-KR" altLang="en-US" dirty="0" smtClean="0"/>
              <a:t> 자본유출 가속화 전망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미국 금리인상 </a:t>
            </a:r>
            <a:r>
              <a:rPr lang="ko-KR" altLang="en-US" dirty="0" err="1" smtClean="0"/>
              <a:t>리스크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슈퍼달러 </a:t>
            </a:r>
            <a:r>
              <a:rPr lang="ko-KR" altLang="en-US" dirty="0" err="1" smtClean="0"/>
              <a:t>초엔저</a:t>
            </a:r>
            <a:r>
              <a:rPr lang="ko-KR" altLang="en-US" dirty="0" smtClean="0"/>
              <a:t>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년 더 간다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+ </a:t>
            </a:r>
            <a:r>
              <a:rPr lang="ko-KR" altLang="en-US" dirty="0" smtClean="0"/>
              <a:t>위안화 추가절하 가능성</a:t>
            </a:r>
            <a:endParaRPr lang="ko-KR" altLang="en-US" dirty="0"/>
          </a:p>
        </p:txBody>
      </p:sp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81316758"/>
              </p:ext>
            </p:extLst>
          </p:nvPr>
        </p:nvGraphicFramePr>
        <p:xfrm>
          <a:off x="251520" y="1628800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35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dirty="0" smtClean="0"/>
              <a:t>미국금리 엔 위안 환율 전망</a:t>
            </a:r>
            <a:endParaRPr lang="ko-KR" altLang="en-US" dirty="0"/>
          </a:p>
        </p:txBody>
      </p:sp>
      <p:graphicFrame>
        <p:nvGraphicFramePr>
          <p:cNvPr id="3" name="차트 2"/>
          <p:cNvGraphicFramePr/>
          <p:nvPr/>
        </p:nvGraphicFramePr>
        <p:xfrm>
          <a:off x="683568" y="1556792"/>
          <a:ext cx="77048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5661248"/>
            <a:ext cx="741682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2~3</a:t>
            </a:r>
            <a:r>
              <a:rPr lang="ko-KR" altLang="en-US" dirty="0" smtClean="0"/>
              <a:t>년에 걸친 미국의 점진적인 금리인상과 </a:t>
            </a:r>
            <a:endParaRPr lang="en-US" altLang="ko-KR" dirty="0" smtClean="0"/>
          </a:p>
          <a:p>
            <a:r>
              <a:rPr lang="ko-KR" altLang="en-US" dirty="0" smtClean="0"/>
              <a:t>그에 상응하는 수준의 엔 위안 약세 지속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=&gt;Another crisis in East Asia?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중국 </a:t>
            </a:r>
            <a:r>
              <a:rPr lang="ko-KR" altLang="en-US" dirty="0" err="1" smtClean="0"/>
              <a:t>리스크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ko-KR" dirty="0" smtClean="0"/>
              <a:t>G2 </a:t>
            </a:r>
            <a:r>
              <a:rPr lang="ko-KR" altLang="en-US" dirty="0" err="1" smtClean="0"/>
              <a:t>리스크에</a:t>
            </a:r>
            <a:r>
              <a:rPr lang="ko-KR" altLang="en-US" dirty="0" smtClean="0"/>
              <a:t> 따른 복합위기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dirty="0" smtClean="0"/>
              <a:t>복합위기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중국경제침체</a:t>
            </a:r>
            <a:r>
              <a:rPr lang="en-US" altLang="ko-KR" dirty="0" smtClean="0"/>
              <a:t>=&gt; </a:t>
            </a:r>
            <a:r>
              <a:rPr lang="ko-KR" altLang="en-US" dirty="0" smtClean="0"/>
              <a:t>수출둔화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대중국</a:t>
            </a:r>
            <a:r>
              <a:rPr lang="en-US" altLang="ko-KR" dirty="0" smtClean="0"/>
              <a:t>,</a:t>
            </a:r>
            <a:r>
              <a:rPr lang="ko-KR" altLang="en-US" dirty="0" smtClean="0"/>
              <a:t> 대중국자원수출국</a:t>
            </a:r>
            <a:r>
              <a:rPr lang="en-US" altLang="ko-KR" dirty="0" smtClean="0"/>
              <a:t>: </a:t>
            </a:r>
            <a:r>
              <a:rPr lang="ko-KR" altLang="en-US" dirty="0" smtClean="0"/>
              <a:t>중동 동남아 중남미</a:t>
            </a:r>
            <a:r>
              <a:rPr lang="en-US" altLang="ko-KR" dirty="0" smtClean="0"/>
              <a:t>)=&gt; </a:t>
            </a:r>
            <a:r>
              <a:rPr lang="ko-KR" altLang="en-US" dirty="0" smtClean="0"/>
              <a:t>경상수지 악화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성장둔화 </a:t>
            </a:r>
            <a:r>
              <a:rPr lang="en-US" altLang="ko-KR" dirty="0" smtClean="0"/>
              <a:t>=&gt;</a:t>
            </a:r>
            <a:r>
              <a:rPr lang="ko-KR" altLang="en-US" dirty="0" err="1" smtClean="0">
                <a:solidFill>
                  <a:srgbClr val="0070C0"/>
                </a:solidFill>
              </a:rPr>
              <a:t>대외강건성</a:t>
            </a:r>
            <a:r>
              <a:rPr lang="ko-KR" altLang="en-US" dirty="0" smtClean="0">
                <a:solidFill>
                  <a:srgbClr val="0070C0"/>
                </a:solidFill>
              </a:rPr>
              <a:t> 하락 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대외취약성 증가</a:t>
            </a:r>
            <a:r>
              <a:rPr lang="en-US" altLang="ko-KR" dirty="0" smtClean="0">
                <a:solidFill>
                  <a:srgbClr val="0070C0"/>
                </a:solidFill>
              </a:rPr>
              <a:t>), </a:t>
            </a:r>
            <a:r>
              <a:rPr lang="ko-KR" altLang="en-US" dirty="0" smtClean="0"/>
              <a:t>기업부실 금융부실 증가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* </a:t>
            </a:r>
            <a:r>
              <a:rPr lang="ko-KR" altLang="en-US" dirty="0" err="1" smtClean="0"/>
              <a:t>대외강건성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외환보유액</a:t>
            </a:r>
            <a:r>
              <a:rPr lang="en-US" altLang="ko-KR" dirty="0" smtClean="0"/>
              <a:t>-</a:t>
            </a:r>
            <a:r>
              <a:rPr lang="ko-KR" altLang="en-US" dirty="0" smtClean="0"/>
              <a:t>대외부채</a:t>
            </a:r>
            <a:endParaRPr lang="en-US" altLang="ko-KR" dirty="0" smtClean="0"/>
          </a:p>
          <a:p>
            <a:pPr lvl="1">
              <a:buNone/>
            </a:pPr>
            <a:endParaRPr lang="en-US" altLang="ko-KR" dirty="0"/>
          </a:p>
          <a:p>
            <a:r>
              <a:rPr lang="ko-KR" altLang="en-US" dirty="0" smtClean="0">
                <a:solidFill>
                  <a:srgbClr val="FF0000"/>
                </a:solidFill>
              </a:rPr>
              <a:t>미국금리인상</a:t>
            </a:r>
            <a:r>
              <a:rPr lang="en-US" altLang="ko-KR" dirty="0" smtClean="0"/>
              <a:t>=&gt; </a:t>
            </a:r>
            <a:r>
              <a:rPr lang="ko-KR" altLang="en-US" dirty="0" smtClean="0">
                <a:solidFill>
                  <a:srgbClr val="0070C0"/>
                </a:solidFill>
              </a:rPr>
              <a:t>대외취약성 </a:t>
            </a:r>
            <a:r>
              <a:rPr lang="ko-KR" altLang="en-US" dirty="0" err="1" smtClean="0">
                <a:solidFill>
                  <a:srgbClr val="0070C0"/>
                </a:solidFill>
              </a:rPr>
              <a:t>증가국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 smtClean="0"/>
              <a:t>자본유출 급증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주가하락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통화가치절하 환차손 우려 급증</a:t>
            </a:r>
            <a:r>
              <a:rPr lang="en-US" altLang="ko-KR" dirty="0" smtClean="0"/>
              <a:t>)=&gt; </a:t>
            </a:r>
            <a:r>
              <a:rPr lang="ko-KR" altLang="en-US" dirty="0" smtClean="0"/>
              <a:t>외화유동성 경색 또는 위기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중국경제 침체로 가속화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/>
              <a:t>PORTFOLIO INVESTMENT</a:t>
            </a:r>
            <a:endParaRPr lang="ko-KR" altLang="en-US" dirty="0"/>
          </a:p>
        </p:txBody>
      </p:sp>
      <p:graphicFrame>
        <p:nvGraphicFramePr>
          <p:cNvPr id="3" name="차트 2"/>
          <p:cNvGraphicFramePr/>
          <p:nvPr/>
        </p:nvGraphicFramePr>
        <p:xfrm>
          <a:off x="179512" y="1484783"/>
          <a:ext cx="864096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5733256"/>
            <a:ext cx="5760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2006~8</a:t>
            </a:r>
            <a:r>
              <a:rPr lang="ko-KR" altLang="en-US" dirty="0" smtClean="0"/>
              <a:t>년 중 </a:t>
            </a:r>
            <a:r>
              <a:rPr lang="ko-KR" altLang="en-US" dirty="0" err="1" smtClean="0"/>
              <a:t>신흥시장국</a:t>
            </a:r>
            <a:r>
              <a:rPr lang="ko-KR" altLang="en-US" dirty="0" smtClean="0"/>
              <a:t> 유입되는 포트폴리오 자금이 </a:t>
            </a:r>
            <a:r>
              <a:rPr lang="en-US" altLang="ko-KR" dirty="0" smtClean="0"/>
              <a:t>2009~11</a:t>
            </a:r>
            <a:r>
              <a:rPr lang="ko-KR" altLang="en-US" dirty="0" smtClean="0"/>
              <a:t>년 중 유출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후 다시 유입</a:t>
            </a:r>
            <a:endParaRPr lang="en-US" altLang="ko-KR" dirty="0" smtClean="0"/>
          </a:p>
          <a:p>
            <a:r>
              <a:rPr lang="ko-KR" altLang="en-US" dirty="0" smtClean="0"/>
              <a:t>최근 </a:t>
            </a:r>
            <a:r>
              <a:rPr lang="ko-KR" altLang="en-US" dirty="0" err="1" smtClean="0"/>
              <a:t>미금</a:t>
            </a:r>
            <a:r>
              <a:rPr lang="ko-KR" altLang="en-US" dirty="0" smtClean="0"/>
              <a:t> 금리인상을 앞두고 유출 시작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/>
              <a:t>OTHER INVESTMENT </a:t>
            </a:r>
            <a:endParaRPr lang="ko-KR" altLang="en-US" dirty="0"/>
          </a:p>
        </p:txBody>
      </p:sp>
      <p:graphicFrame>
        <p:nvGraphicFramePr>
          <p:cNvPr id="3" name="차트 2"/>
          <p:cNvGraphicFramePr/>
          <p:nvPr/>
        </p:nvGraphicFramePr>
        <p:xfrm>
          <a:off x="395536" y="1484784"/>
          <a:ext cx="8352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5877272"/>
            <a:ext cx="52565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글로벌 금융위기 이후 글로벌 </a:t>
            </a:r>
            <a:r>
              <a:rPr lang="ko-KR" altLang="en-US" dirty="0" err="1" smtClean="0"/>
              <a:t>초저금리로</a:t>
            </a:r>
            <a:r>
              <a:rPr lang="ko-KR" altLang="en-US" dirty="0" smtClean="0"/>
              <a:t> 인하 </a:t>
            </a:r>
            <a:endParaRPr lang="en-US" altLang="ko-KR" dirty="0" smtClean="0"/>
          </a:p>
          <a:p>
            <a:r>
              <a:rPr lang="ko-KR" altLang="en-US" dirty="0" smtClean="0"/>
              <a:t>은행차입 자금은 </a:t>
            </a:r>
            <a:r>
              <a:rPr lang="ko-KR" altLang="en-US" dirty="0" err="1" smtClean="0"/>
              <a:t>신흥시장국으로</a:t>
            </a:r>
            <a:r>
              <a:rPr lang="ko-KR" altLang="en-US" dirty="0" smtClean="0"/>
              <a:t> 자금 유입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위기가능국과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전염가능국</a:t>
            </a:r>
            <a:endParaRPr lang="ko-KR" altLang="en-US" dirty="0"/>
          </a:p>
        </p:txBody>
      </p:sp>
      <p:graphicFrame>
        <p:nvGraphicFramePr>
          <p:cNvPr id="7" name="차트 6"/>
          <p:cNvGraphicFramePr/>
          <p:nvPr/>
        </p:nvGraphicFramePr>
        <p:xfrm>
          <a:off x="827584" y="1556792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위기 </a:t>
            </a:r>
            <a:r>
              <a:rPr lang="ko-KR" altLang="en-US" dirty="0" err="1" smtClean="0"/>
              <a:t>가능국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dirty="0" smtClean="0"/>
              <a:t>대응방안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429000"/>
            <a:ext cx="662473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지난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년 간 엔저대응 미흡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구조개혁과 규제개혁 부진 등 정책실기로 경제가 추락하고 있는 가운데 </a:t>
            </a:r>
            <a:endParaRPr lang="en-US" altLang="ko-KR" dirty="0" smtClean="0"/>
          </a:p>
          <a:p>
            <a:r>
              <a:rPr lang="ko-KR" altLang="en-US" dirty="0" smtClean="0"/>
              <a:t>중국경제 추락과 미국금리인상이라는 </a:t>
            </a:r>
            <a:r>
              <a:rPr lang="en-US" altLang="ko-KR" dirty="0" smtClean="0"/>
              <a:t>G2 </a:t>
            </a:r>
            <a:r>
              <a:rPr lang="ko-KR" altLang="en-US" dirty="0" err="1" smtClean="0"/>
              <a:t>리스크에</a:t>
            </a:r>
            <a:r>
              <a:rPr lang="ko-KR" altLang="en-US" dirty="0" smtClean="0"/>
              <a:t> 직면해 </a:t>
            </a:r>
            <a:endParaRPr lang="en-US" altLang="ko-KR" dirty="0" smtClean="0"/>
          </a:p>
          <a:p>
            <a:r>
              <a:rPr lang="ko-KR" altLang="en-US" dirty="0" smtClean="0"/>
              <a:t>한국경제는 정책선책의 폭이 지극히 좁아진 진퇴양난에 직면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위기를 넘어서 재도약해야 하기 위해서는 좌우 여야를 넘어선 총력대응 </a:t>
            </a:r>
            <a:endParaRPr lang="en-US" altLang="ko-KR" dirty="0" smtClean="0"/>
          </a:p>
          <a:p>
            <a:r>
              <a:rPr lang="ko-KR" altLang="en-US" dirty="0" smtClean="0"/>
              <a:t>현명하고 정교한 전략적 대응 필요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BB31-6981-4915-B6A3-DF05AEA5B8FE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73529704" descr="EMB00000efc0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3786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73529784" descr="EMB00000efc07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115136" cy="43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17793"/>
            <a:ext cx="7560840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주요국의 </a:t>
            </a:r>
            <a:r>
              <a:rPr lang="ko-KR" altLang="en-US" sz="2800" dirty="0" smtClean="0"/>
              <a:t>정책금리와 본원통화</a:t>
            </a:r>
            <a:r>
              <a:rPr lang="en-US" altLang="ko-KR" sz="2800" dirty="0" smtClean="0"/>
              <a:t>/GDP </a:t>
            </a:r>
            <a:r>
              <a:rPr lang="ko-KR" altLang="en-US" sz="2800" dirty="0" smtClean="0"/>
              <a:t>비율</a:t>
            </a:r>
            <a:r>
              <a:rPr lang="en-US" altLang="ko-KR" sz="2800" dirty="0" smtClean="0"/>
              <a:t>(%)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129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BB31-6981-4915-B6A3-DF05AEA5B8FE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73529864" descr="EMB00000efc07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3827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4354" y="228599"/>
            <a:ext cx="6336704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주요국의 실질실효환율</a:t>
            </a:r>
            <a:r>
              <a:rPr lang="en-US" altLang="ko-KR" sz="2800" dirty="0"/>
              <a:t>(2010=100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자료</a:t>
            </a:r>
            <a:r>
              <a:rPr lang="en-US" altLang="ko-KR" dirty="0" smtClean="0"/>
              <a:t>: IMF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4573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정책결과</a:t>
            </a:r>
            <a:r>
              <a:rPr lang="en-US" altLang="ko-KR" sz="2800" dirty="0" smtClean="0">
                <a:solidFill>
                  <a:srgbClr val="FF0000"/>
                </a:solidFill>
              </a:rPr>
              <a:t>: </a:t>
            </a:r>
            <a:br>
              <a:rPr lang="en-US" altLang="ko-KR" sz="2800" dirty="0" smtClean="0">
                <a:solidFill>
                  <a:srgbClr val="FF0000"/>
                </a:solidFill>
              </a:rPr>
            </a:br>
            <a:r>
              <a:rPr lang="en-US" altLang="ko-KR" sz="2800" dirty="0" smtClean="0"/>
              <a:t> </a:t>
            </a:r>
            <a:r>
              <a:rPr lang="ko-KR" altLang="en-US" sz="2800" dirty="0" smtClean="0"/>
              <a:t>미국 영국 회복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일본 일부 회복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err="1" smtClean="0"/>
              <a:t>유로존</a:t>
            </a:r>
            <a:r>
              <a:rPr lang="ko-KR" altLang="en-US" sz="2800" dirty="0" smtClean="0"/>
              <a:t> 회복부진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중국 성장세 둔화</a:t>
            </a:r>
            <a:r>
              <a:rPr lang="en-US" altLang="ko-KR" sz="2800" dirty="0" smtClean="0"/>
              <a:t>, </a:t>
            </a:r>
            <a:endParaRPr lang="ko-KR" altLang="en-US" sz="28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오정근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BE13-484F-4C1D-9092-059862DFAFB2}" type="slidenum">
              <a:rPr lang="ko-KR" altLang="en-US" smtClean="0"/>
              <a:pPr/>
              <a:t>38</a:t>
            </a:fld>
            <a:endParaRPr lang="ko-KR" altLang="en-US"/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013328"/>
              </p:ext>
            </p:extLst>
          </p:nvPr>
        </p:nvGraphicFramePr>
        <p:xfrm>
          <a:off x="539552" y="1844825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34653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위기 </a:t>
            </a:r>
            <a:r>
              <a:rPr lang="en-US" altLang="ko-KR" dirty="0" smtClean="0"/>
              <a:t>7</a:t>
            </a:r>
            <a:r>
              <a:rPr lang="ko-KR" altLang="en-US" dirty="0" smtClean="0"/>
              <a:t>년 경과 선진국 통화정책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탈동조화</a:t>
            </a:r>
            <a:r>
              <a:rPr lang="ko-KR" altLang="en-US" dirty="0" smtClean="0"/>
              <a:t> 전망과 파장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916832"/>
            <a:ext cx="8507288" cy="4608512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미국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2013</a:t>
            </a:r>
            <a:r>
              <a:rPr lang="ko-KR" altLang="en-US" dirty="0" smtClean="0"/>
              <a:t>년 양적 완화의 출구전략 완료</a:t>
            </a:r>
            <a:r>
              <a:rPr lang="en-US" altLang="ko-KR" dirty="0" smtClean="0"/>
              <a:t>, </a:t>
            </a:r>
            <a:r>
              <a:rPr lang="ko-KR" altLang="en-US" dirty="0" err="1" smtClean="0">
                <a:solidFill>
                  <a:srgbClr val="FF0000"/>
                </a:solidFill>
              </a:rPr>
              <a:t>금년말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부터</a:t>
            </a:r>
            <a:r>
              <a:rPr lang="ko-KR" altLang="en-US" dirty="0" smtClean="0">
                <a:solidFill>
                  <a:srgbClr val="FF0000"/>
                </a:solidFill>
              </a:rPr>
              <a:t> 금리 인상 시작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err="1" smtClean="0">
                <a:solidFill>
                  <a:srgbClr val="FF0000"/>
                </a:solidFill>
              </a:rPr>
              <a:t>유로존</a:t>
            </a:r>
            <a:r>
              <a:rPr lang="en-US" altLang="ko-KR" dirty="0" smtClean="0">
                <a:solidFill>
                  <a:srgbClr val="FF0000"/>
                </a:solidFill>
              </a:rPr>
              <a:t>: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양적 완화 지속 </a:t>
            </a:r>
            <a:r>
              <a:rPr lang="ko-KR" altLang="en-US" dirty="0" smtClean="0"/>
              <a:t>후 출구전략 시작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일본</a:t>
            </a:r>
            <a:r>
              <a:rPr lang="en-US" altLang="ko-KR" dirty="0" smtClean="0">
                <a:solidFill>
                  <a:srgbClr val="FF0000"/>
                </a:solidFill>
              </a:rPr>
              <a:t>: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양적 완화 지속 </a:t>
            </a:r>
            <a:r>
              <a:rPr lang="ko-KR" altLang="en-US" dirty="0" smtClean="0"/>
              <a:t>후 출구전략 시작 전망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=&gt;</a:t>
            </a:r>
            <a:r>
              <a:rPr lang="ko-KR" altLang="en-US" dirty="0" smtClean="0">
                <a:solidFill>
                  <a:srgbClr val="0070C0"/>
                </a:solidFill>
              </a:rPr>
              <a:t>향후 </a:t>
            </a:r>
            <a:r>
              <a:rPr lang="en-US" altLang="ko-KR" dirty="0" smtClean="0">
                <a:solidFill>
                  <a:srgbClr val="0070C0"/>
                </a:solidFill>
              </a:rPr>
              <a:t>2~4</a:t>
            </a:r>
            <a:r>
              <a:rPr lang="ko-KR" altLang="en-US" dirty="0" smtClean="0">
                <a:solidFill>
                  <a:srgbClr val="0070C0"/>
                </a:solidFill>
              </a:rPr>
              <a:t>년 간 미국 금리인상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</a:rPr>
              <a:t>유로존</a:t>
            </a:r>
            <a:r>
              <a:rPr lang="ko-KR" altLang="en-US" dirty="0" smtClean="0">
                <a:solidFill>
                  <a:srgbClr val="0070C0"/>
                </a:solidFill>
              </a:rPr>
              <a:t> 일본의 연이은 양적 완화 지속과 이은 출구전략과 통화정책 정상화로 신흥시장국은 외화유출 등 위기가능성 증가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1650-BDDA-4070-A985-316F6B0A4F8F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오정근</a:t>
            </a: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o-KR" altLang="en-US" dirty="0" smtClean="0"/>
              <a:t>중국의 성장추이</a:t>
            </a:r>
            <a:endParaRPr lang="ko-KR" altLang="en-US" dirty="0"/>
          </a:p>
        </p:txBody>
      </p:sp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0340644"/>
              </p:ext>
            </p:extLst>
          </p:nvPr>
        </p:nvGraphicFramePr>
        <p:xfrm>
          <a:off x="467544" y="1628800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5949280"/>
            <a:ext cx="51845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1982~2011: 30</a:t>
            </a:r>
            <a:r>
              <a:rPr lang="ko-KR" altLang="en-US" dirty="0" smtClean="0"/>
              <a:t>년 간 연평균 </a:t>
            </a:r>
            <a:r>
              <a:rPr lang="en-US" altLang="ko-KR" dirty="0" smtClean="0"/>
              <a:t>10.2% </a:t>
            </a:r>
            <a:r>
              <a:rPr lang="ko-KR" altLang="en-US" dirty="0" smtClean="0"/>
              <a:t>고성장 후 </a:t>
            </a:r>
            <a:endParaRPr lang="en-US" altLang="ko-KR" dirty="0" smtClean="0"/>
          </a:p>
          <a:p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7%</a:t>
            </a:r>
            <a:r>
              <a:rPr lang="ko-KR" altLang="en-US" dirty="0" smtClean="0"/>
              <a:t>대로 성장률 급속히 둔화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68457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864" y="228600"/>
            <a:ext cx="8716889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fontAlgn="base"/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200" dirty="0" smtClean="0"/>
              <a:t>미국의 </a:t>
            </a:r>
            <a:r>
              <a:rPr lang="ko-KR" altLang="en-US" sz="3200" dirty="0"/>
              <a:t>금리인상 </a:t>
            </a:r>
            <a:r>
              <a:rPr lang="en-US" altLang="ko-KR" sz="3200" dirty="0"/>
              <a:t>(2015</a:t>
            </a:r>
            <a:r>
              <a:rPr lang="ko-KR" altLang="en-US" sz="3200" dirty="0"/>
              <a:t>년 </a:t>
            </a:r>
            <a:r>
              <a:rPr lang="en-US" altLang="ko-KR" sz="3200" dirty="0" smtClean="0"/>
              <a:t>12</a:t>
            </a:r>
            <a:r>
              <a:rPr lang="ko-KR" altLang="en-US" sz="3200" dirty="0" smtClean="0"/>
              <a:t>월경 시작 </a:t>
            </a:r>
            <a:r>
              <a:rPr lang="ko-KR" altLang="en-US" sz="3200" dirty="0"/>
              <a:t>예상</a:t>
            </a:r>
            <a:r>
              <a:rPr lang="en-US" altLang="ko-KR" sz="3200" dirty="0"/>
              <a:t>)</a:t>
            </a:r>
            <a:r>
              <a:rPr lang="ko-KR" altLang="en-US" sz="3600" dirty="0"/>
              <a:t/>
            </a:r>
            <a:br>
              <a:rPr lang="ko-KR" altLang="en-US" sz="3600" dirty="0"/>
            </a:br>
            <a:r>
              <a:rPr lang="en-US" altLang="ko-KR" sz="2800" dirty="0"/>
              <a:t>78.2-85.1, 95.5-01.2 </a:t>
            </a:r>
            <a:r>
              <a:rPr lang="ko-KR" altLang="en-US" sz="2800" dirty="0"/>
              <a:t>미국금리 인상기에도 달러 강세</a:t>
            </a:r>
            <a:br>
              <a:rPr lang="ko-KR" altLang="en-US" sz="2800" dirty="0"/>
            </a:br>
            <a:endParaRPr lang="ko-KR" altLang="en-US" sz="28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오정근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BE13-484F-4C1D-9092-059862DFAFB2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2506864" descr="EMB000011c82f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8631"/>
            <a:ext cx="8716889" cy="44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73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슈퍼 달러 </a:t>
            </a:r>
            <a:r>
              <a:rPr lang="ko-KR" altLang="en-US" dirty="0" err="1" smtClean="0"/>
              <a:t>초엔저</a:t>
            </a:r>
            <a:r>
              <a:rPr lang="ko-KR" altLang="en-US" dirty="0" smtClean="0"/>
              <a:t> 전망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200" dirty="0" smtClean="0"/>
              <a:t>원</a:t>
            </a:r>
            <a:r>
              <a:rPr lang="en-US" altLang="ko-KR" sz="3200" dirty="0" smtClean="0"/>
              <a:t>/</a:t>
            </a:r>
            <a:r>
              <a:rPr lang="ko-KR" altLang="en-US" sz="3200" dirty="0" smtClean="0"/>
              <a:t>엔 환율 하락으로 한국경제 타격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오정근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5BE13-484F-4C1D-9092-059862DFAFB2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1704128" descr="EMB000011c82f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064896" cy="46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6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주요 고려대상 환경 변화</a:t>
            </a:r>
            <a:r>
              <a:rPr lang="ko-KR" altLang="en-US" dirty="0" smtClean="0"/>
              <a:t>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o-KR" altLang="en-US" sz="2800" dirty="0" err="1" smtClean="0"/>
              <a:t>ㅇ</a:t>
            </a:r>
            <a:r>
              <a:rPr lang="ko-KR" altLang="en-US" sz="2800" dirty="0" smtClean="0"/>
              <a:t> 일본 중국의 막대한 외환보유액과 엔화 기축통화이므로 미국금리인상에도 </a:t>
            </a:r>
            <a:r>
              <a:rPr lang="ko-KR" altLang="en-US" sz="2800" dirty="0" smtClean="0">
                <a:solidFill>
                  <a:srgbClr val="FF0000"/>
                </a:solidFill>
              </a:rPr>
              <a:t>일본의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아베노믹스ㅖ</a:t>
            </a:r>
            <a:r>
              <a:rPr lang="ko-KR" altLang="en-US" sz="2800" dirty="0" smtClean="0">
                <a:solidFill>
                  <a:srgbClr val="FF0000"/>
                </a:solidFill>
              </a:rPr>
              <a:t> 따른</a:t>
            </a:r>
            <a:r>
              <a:rPr lang="en-US" altLang="ko-KR" sz="2800" dirty="0" smtClean="0">
                <a:solidFill>
                  <a:srgbClr val="FF0000"/>
                </a:solidFill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</a:rPr>
              <a:t>엔화 약세와 중국의 위기극복을 위한 위안화 평가절하 지속 </a:t>
            </a:r>
            <a:r>
              <a:rPr lang="ko-KR" altLang="en-US" sz="2800" dirty="0" smtClean="0"/>
              <a:t>전망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</a:p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미국금리 인상이 최소 </a:t>
            </a:r>
            <a:r>
              <a:rPr lang="en-US" altLang="ko-KR" sz="2400" dirty="0" smtClean="0"/>
              <a:t>2017</a:t>
            </a:r>
            <a:r>
              <a:rPr lang="ko-KR" altLang="en-US" sz="2400" dirty="0" smtClean="0"/>
              <a:t>년 말까지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늦으면 </a:t>
            </a:r>
            <a:r>
              <a:rPr lang="en-US" altLang="ko-KR" sz="2400" dirty="0" smtClean="0"/>
              <a:t>2018</a:t>
            </a:r>
            <a:r>
              <a:rPr lang="ko-KR" altLang="en-US" sz="2400" dirty="0" smtClean="0"/>
              <a:t>년 중반까지 점진적으로 인상될 전망</a:t>
            </a:r>
            <a:r>
              <a:rPr lang="en-US" altLang="ko-KR" sz="2400" dirty="0" smtClean="0"/>
              <a:t>(2015 9 FOMC </a:t>
            </a:r>
            <a:r>
              <a:rPr lang="ko-KR" altLang="en-US" sz="2400" dirty="0" smtClean="0"/>
              <a:t>회의록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이므로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이러한 추세가 적어도 </a:t>
            </a:r>
            <a:r>
              <a:rPr lang="en-US" altLang="ko-KR" sz="2400" dirty="0" smtClean="0">
                <a:solidFill>
                  <a:srgbClr val="FF0000"/>
                </a:solidFill>
              </a:rPr>
              <a:t>2017</a:t>
            </a:r>
            <a:r>
              <a:rPr lang="ko-KR" altLang="en-US" sz="2400" dirty="0" smtClean="0">
                <a:solidFill>
                  <a:srgbClr val="FF0000"/>
                </a:solidFill>
              </a:rPr>
              <a:t>년 까지는 갈 전망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en-US" sz="2400" dirty="0"/>
          </a:p>
          <a:p>
            <a:pPr>
              <a:buNone/>
            </a:pPr>
            <a:r>
              <a:rPr lang="ko-KR" altLang="en-US" sz="2800" dirty="0" err="1"/>
              <a:t>ㅇ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중국 및 </a:t>
            </a:r>
            <a:r>
              <a:rPr lang="ko-KR" altLang="en-US" sz="2800" dirty="0" err="1" smtClean="0"/>
              <a:t>신흥시장국</a:t>
            </a:r>
            <a:r>
              <a:rPr lang="ko-KR" altLang="en-US" sz="2800" dirty="0" smtClean="0"/>
              <a:t> 위기와 세계 교역둔화로 수출시장 좁아지는 가운데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한국은 외국인 자금유출 우려로 경기부진과 엔화 위안화 약세에도 불구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금리 인상해야 하는 상황에 직면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엔화 위안화에 상응하는 원화절하에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한계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800" b="1" dirty="0" smtClean="0">
                <a:solidFill>
                  <a:srgbClr val="FF0000"/>
                </a:solidFill>
              </a:rPr>
              <a:t>   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수출둔화에 어떻게 대응할 것인가가 관건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smtClean="0"/>
              <a:t>원 엔 위안 환율 전망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4427984" y="1556792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445224"/>
            <a:ext cx="84969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엔화와 위안화의 상대적으로 큰 폭 절하에도 불구하고</a:t>
            </a:r>
            <a:endParaRPr lang="en-US" altLang="ko-KR" dirty="0" smtClean="0"/>
          </a:p>
          <a:p>
            <a:r>
              <a:rPr lang="ko-KR" altLang="en-US" dirty="0" smtClean="0"/>
              <a:t>자본유출에 대한 우려로 원화는 </a:t>
            </a:r>
            <a:r>
              <a:rPr lang="ko-KR" altLang="en-US" dirty="0" err="1" smtClean="0"/>
              <a:t>절하폭이</a:t>
            </a:r>
            <a:r>
              <a:rPr lang="ko-KR" altLang="en-US" dirty="0" smtClean="0"/>
              <a:t> 제한될 전망</a:t>
            </a:r>
            <a:endParaRPr lang="en-US" altLang="ko-KR" dirty="0" smtClean="0"/>
          </a:p>
          <a:p>
            <a:r>
              <a:rPr lang="ko-KR" altLang="en-US" dirty="0" smtClean="0"/>
              <a:t>일본 중국제품과 경쟁관계에 있는 한국의 수출 둔화를 어떻게 방어하느냐가 관건 </a:t>
            </a:r>
            <a:endParaRPr lang="ko-KR" altLang="en-US" dirty="0"/>
          </a:p>
        </p:txBody>
      </p:sp>
      <p:graphicFrame>
        <p:nvGraphicFramePr>
          <p:cNvPr id="6" name="차트 5"/>
          <p:cNvGraphicFramePr/>
          <p:nvPr/>
        </p:nvGraphicFramePr>
        <p:xfrm>
          <a:off x="611560" y="1628800"/>
          <a:ext cx="36004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o-KR" altLang="en-US" sz="3400" b="1" dirty="0" smtClean="0">
                <a:solidFill>
                  <a:srgbClr val="FF0000"/>
                </a:solidFill>
              </a:rPr>
              <a:t>미국 통화정책 정상화에 이은 일본 </a:t>
            </a:r>
            <a:r>
              <a:rPr lang="ko-KR" altLang="en-US" sz="3400" b="1" dirty="0" err="1" smtClean="0">
                <a:solidFill>
                  <a:srgbClr val="FF0000"/>
                </a:solidFill>
              </a:rPr>
              <a:t>유로존의</a:t>
            </a:r>
            <a:r>
              <a:rPr lang="ko-KR" altLang="en-US" sz="3400" b="1" dirty="0" smtClean="0">
                <a:solidFill>
                  <a:srgbClr val="FF0000"/>
                </a:solidFill>
              </a:rPr>
              <a:t> 통화정책 정상화 등 최소 </a:t>
            </a:r>
            <a:r>
              <a:rPr lang="en-US" altLang="ko-KR" sz="3400" b="1" dirty="0" smtClean="0">
                <a:solidFill>
                  <a:srgbClr val="FF0000"/>
                </a:solidFill>
              </a:rPr>
              <a:t>3~4</a:t>
            </a:r>
            <a:r>
              <a:rPr lang="ko-KR" altLang="en-US" sz="3400" b="1" dirty="0" smtClean="0">
                <a:solidFill>
                  <a:srgbClr val="FF0000"/>
                </a:solidFill>
              </a:rPr>
              <a:t>년 지속될 글로벌 유동성 </a:t>
            </a:r>
            <a:r>
              <a:rPr lang="ko-KR" altLang="en-US" sz="3400" b="1" dirty="0" err="1" smtClean="0">
                <a:solidFill>
                  <a:srgbClr val="FF0000"/>
                </a:solidFill>
              </a:rPr>
              <a:t>수축기</a:t>
            </a:r>
            <a:r>
              <a:rPr lang="ko-KR" altLang="en-US" sz="3400" b="1" dirty="0" smtClean="0">
                <a:solidFill>
                  <a:srgbClr val="FF0000"/>
                </a:solidFill>
              </a:rPr>
              <a:t> 대응한 충분한 외화유동성 확보가 관건</a:t>
            </a:r>
            <a:endParaRPr lang="en-US" altLang="ko-KR" sz="3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en-US" sz="3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 err="1" smtClean="0"/>
              <a:t>ㅇ</a:t>
            </a:r>
            <a:r>
              <a:rPr lang="ko-KR" altLang="en-US" dirty="0" smtClean="0"/>
              <a:t> 미국 금리인상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통화환수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유럽과 일본의 통화정책 정상화</a:t>
            </a:r>
          </a:p>
          <a:p>
            <a:pPr>
              <a:buNone/>
            </a:pPr>
            <a:r>
              <a:rPr lang="ko-KR" altLang="en-US" dirty="0" err="1" smtClean="0"/>
              <a:t>ㅇ</a:t>
            </a:r>
            <a:r>
              <a:rPr lang="ko-KR" altLang="en-US" dirty="0" smtClean="0"/>
              <a:t> 이 기간 동안 경상수지 안정적 흑자기조 흔들릴 때 </a:t>
            </a:r>
            <a:r>
              <a:rPr lang="ko-KR" altLang="en-US" dirty="0" err="1" smtClean="0"/>
              <a:t>신흥시장국</a:t>
            </a:r>
            <a:r>
              <a:rPr lang="ko-KR" altLang="en-US" dirty="0" smtClean="0"/>
              <a:t> 위기 전염 가능성</a:t>
            </a: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&lt;</a:t>
            </a:r>
            <a:r>
              <a:rPr lang="ko-KR" altLang="en-US" b="1" dirty="0" smtClean="0">
                <a:solidFill>
                  <a:srgbClr val="FF0000"/>
                </a:solidFill>
              </a:rPr>
              <a:t>전염경로</a:t>
            </a:r>
            <a:r>
              <a:rPr lang="en-US" altLang="ko-KR" b="1" dirty="0" smtClean="0">
                <a:solidFill>
                  <a:srgbClr val="FF0000"/>
                </a:solidFill>
              </a:rPr>
              <a:t>&gt;</a:t>
            </a:r>
            <a:endParaRPr lang="ko-KR" alt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실물경로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신흥시장국</a:t>
            </a:r>
            <a:r>
              <a:rPr lang="ko-KR" altLang="en-US" dirty="0" smtClean="0"/>
              <a:t> 위기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수출 둔화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경상수지 악화</a:t>
            </a:r>
          </a:p>
          <a:p>
            <a:pPr>
              <a:buNone/>
            </a:pPr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금융경로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신흥시장국</a:t>
            </a:r>
            <a:r>
              <a:rPr lang="ko-KR" altLang="en-US" dirty="0" smtClean="0"/>
              <a:t> 위기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글로벌 자금의 안전자산 선호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외국인투자 유출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외화유동성 경색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주요 고려대상 환경 변화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>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금리 환율 외환정책 방향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원</a:t>
            </a:r>
            <a:r>
              <a:rPr lang="en-US" altLang="ko-KR" b="1" dirty="0">
                <a:solidFill>
                  <a:srgbClr val="FF0000"/>
                </a:solidFill>
              </a:rPr>
              <a:t>‧</a:t>
            </a:r>
            <a:r>
              <a:rPr lang="ko-KR" altLang="en-US" b="1" dirty="0">
                <a:solidFill>
                  <a:srgbClr val="FF0000"/>
                </a:solidFill>
              </a:rPr>
              <a:t>엔 </a:t>
            </a:r>
            <a:r>
              <a:rPr lang="ko-KR" altLang="en-US" b="1" dirty="0" smtClean="0">
                <a:solidFill>
                  <a:srgbClr val="FF0000"/>
                </a:solidFill>
              </a:rPr>
              <a:t>환율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원</a:t>
            </a:r>
            <a:r>
              <a:rPr lang="en-US" altLang="ko-KR" b="1" dirty="0" smtClean="0">
                <a:solidFill>
                  <a:srgbClr val="FF0000"/>
                </a:solidFill>
              </a:rPr>
              <a:t>‧</a:t>
            </a: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위안 환율</a:t>
            </a:r>
            <a:r>
              <a:rPr lang="ko-KR" altLang="en-US" b="1" dirty="0" smtClean="0">
                <a:solidFill>
                  <a:srgbClr val="FF0000"/>
                </a:solidFill>
              </a:rPr>
              <a:t>의 </a:t>
            </a:r>
            <a:r>
              <a:rPr lang="ko-KR" altLang="en-US" b="1" dirty="0">
                <a:solidFill>
                  <a:srgbClr val="FF0000"/>
                </a:solidFill>
              </a:rPr>
              <a:t>적정 수준 유지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미국 원화절상압력 대응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원</a:t>
            </a:r>
            <a:r>
              <a:rPr lang="en-US" altLang="ko-KR" dirty="0" smtClean="0"/>
              <a:t>‧</a:t>
            </a:r>
            <a:r>
              <a:rPr lang="ko-KR" altLang="en-US" dirty="0" smtClean="0"/>
              <a:t>엔 환율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</a:t>
            </a:r>
            <a:r>
              <a:rPr lang="en-US" altLang="ko-KR" dirty="0" smtClean="0"/>
              <a:t>‧</a:t>
            </a:r>
            <a:r>
              <a:rPr lang="ko-KR" altLang="en-US" dirty="0" smtClean="0"/>
              <a:t>위안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</a:t>
            </a:r>
            <a:r>
              <a:rPr lang="en-US" altLang="ko-KR" dirty="0" smtClean="0"/>
              <a:t>‧</a:t>
            </a:r>
            <a:r>
              <a:rPr lang="ko-KR" altLang="en-US" dirty="0" smtClean="0"/>
              <a:t>달러 함께 고려해야 하는 </a:t>
            </a:r>
            <a:r>
              <a:rPr lang="ko-KR" altLang="en-US" dirty="0" smtClean="0">
                <a:solidFill>
                  <a:srgbClr val="FF0000"/>
                </a:solidFill>
              </a:rPr>
              <a:t>통화샌드위치 현상 속 균형수준 환율 유지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엔 위안화 약세에 부응한 적절한 속도의 </a:t>
            </a:r>
            <a:r>
              <a:rPr lang="ko-KR" altLang="en-US" dirty="0" smtClean="0">
                <a:solidFill>
                  <a:srgbClr val="FF0000"/>
                </a:solidFill>
              </a:rPr>
              <a:t>점진적인 원화 약세는 받아들이는 방향으로 환율정책을 신축적으로 운용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과도하게 급격한 절하는 큰 폭의 환차손을 우려한 외국인 투자자들의 급격한 이탈을 초래할 우려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원화 약세를 진정시킨다고 여유도 없는 </a:t>
            </a:r>
            <a:r>
              <a:rPr lang="ko-KR" altLang="en-US" dirty="0" smtClean="0">
                <a:solidFill>
                  <a:srgbClr val="FF0000"/>
                </a:solidFill>
              </a:rPr>
              <a:t>외환보유액을 이용한 무리한 외환시장개입은 바람직하지 않음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장기간 </a:t>
            </a:r>
            <a:r>
              <a:rPr lang="ko-KR" altLang="en-US" b="1" dirty="0">
                <a:solidFill>
                  <a:srgbClr val="FF0000"/>
                </a:solidFill>
              </a:rPr>
              <a:t>지속될 글로벌 유동성 수축에 대응한 외화유동성 </a:t>
            </a:r>
            <a:r>
              <a:rPr lang="ko-KR" altLang="en-US" b="1" dirty="0" smtClean="0">
                <a:solidFill>
                  <a:srgbClr val="FF0000"/>
                </a:solidFill>
              </a:rPr>
              <a:t>확보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pPr lvl="1"/>
            <a:r>
              <a:rPr lang="ko-KR" altLang="en-US" dirty="0" err="1"/>
              <a:t>통화별</a:t>
            </a:r>
            <a:r>
              <a:rPr lang="ko-KR" altLang="en-US" dirty="0"/>
              <a:t> </a:t>
            </a:r>
            <a:r>
              <a:rPr lang="ko-KR" altLang="en-US" dirty="0" err="1"/>
              <a:t>만기별</a:t>
            </a:r>
            <a:r>
              <a:rPr lang="ko-KR" altLang="en-US" dirty="0"/>
              <a:t> 자금종류별로 </a:t>
            </a:r>
            <a:r>
              <a:rPr lang="ko-KR" altLang="en-US" dirty="0" err="1"/>
              <a:t>플로우차트를</a:t>
            </a:r>
            <a:r>
              <a:rPr lang="ko-KR" altLang="en-US" dirty="0"/>
              <a:t> 일별로 점검하는 ‘</a:t>
            </a:r>
            <a:r>
              <a:rPr lang="ko-KR" altLang="en-US" dirty="0">
                <a:solidFill>
                  <a:srgbClr val="FF0000"/>
                </a:solidFill>
              </a:rPr>
              <a:t>외화유동성 관리프로그램</a:t>
            </a:r>
            <a:r>
              <a:rPr lang="ko-KR" altLang="en-US" dirty="0" smtClean="0">
                <a:solidFill>
                  <a:srgbClr val="FF0000"/>
                </a:solidFill>
              </a:rPr>
              <a:t>’ </a:t>
            </a:r>
            <a:r>
              <a:rPr lang="ko-KR" altLang="en-US" dirty="0" smtClean="0"/>
              <a:t>운용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최악의 </a:t>
            </a:r>
            <a:r>
              <a:rPr lang="ko-KR" altLang="en-US" dirty="0" err="1">
                <a:solidFill>
                  <a:srgbClr val="FF0000"/>
                </a:solidFill>
              </a:rPr>
              <a:t>리스크를</a:t>
            </a:r>
            <a:r>
              <a:rPr lang="ko-KR" altLang="en-US" dirty="0">
                <a:solidFill>
                  <a:srgbClr val="FF0000"/>
                </a:solidFill>
              </a:rPr>
              <a:t> 가정한 소요 외환보유액 개념</a:t>
            </a:r>
            <a:r>
              <a:rPr lang="en-US" altLang="ko-KR" dirty="0">
                <a:solidFill>
                  <a:srgbClr val="FF0000"/>
                </a:solidFill>
              </a:rPr>
              <a:t>(RAR: Reserve at Risk)</a:t>
            </a:r>
            <a:r>
              <a:rPr lang="ko-KR" altLang="en-US" dirty="0"/>
              <a:t>을 </a:t>
            </a:r>
            <a:r>
              <a:rPr lang="ko-KR" altLang="en-US" dirty="0" smtClean="0"/>
              <a:t>도입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소요 외환보유액을 </a:t>
            </a:r>
            <a:r>
              <a:rPr lang="ko-KR" altLang="en-US" dirty="0" smtClean="0"/>
              <a:t>전망 확보</a:t>
            </a:r>
            <a:r>
              <a:rPr lang="en-US" altLang="ko-KR" dirty="0" smtClean="0"/>
              <a:t>, 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우호국과의 </a:t>
            </a:r>
            <a:r>
              <a:rPr lang="ko-KR" altLang="en-US" dirty="0">
                <a:solidFill>
                  <a:srgbClr val="FF0000"/>
                </a:solidFill>
              </a:rPr>
              <a:t>통화스왑 </a:t>
            </a:r>
            <a:r>
              <a:rPr lang="ko-KR" altLang="en-US" dirty="0"/>
              <a:t>등 </a:t>
            </a:r>
            <a:r>
              <a:rPr lang="en-US" altLang="ko-KR" dirty="0"/>
              <a:t>2</a:t>
            </a:r>
            <a:r>
              <a:rPr lang="ko-KR" altLang="en-US" dirty="0"/>
              <a:t>선 </a:t>
            </a:r>
            <a:r>
              <a:rPr lang="ko-KR" altLang="en-US" dirty="0" smtClean="0"/>
              <a:t>외화유동성도 확보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5517232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자본유출 세부내용에 대한 밀착모니터링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이상 징후 발견 시 즉각 대응할 수 있는 긴급대응체제 </a:t>
            </a:r>
            <a:r>
              <a:rPr lang="ko-KR" altLang="en-US" dirty="0" smtClean="0"/>
              <a:t>가동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과도하게 불안정한 자본이동에 대한 거시건전성 규제를 강화할 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거시건전성 규제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종세트는</a:t>
            </a:r>
            <a:r>
              <a:rPr lang="ko-KR" altLang="en-US" dirty="0" smtClean="0"/>
              <a:t> 자본유입에 대한 거시건전성 규제장치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환차손을 우려한 과도한 자본유출에 대해서도 거시건전성 차원에서 규제할 수 있는 부분이 없는지 점검해 볼 필요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과도한 자본유출로 문제가 될 경우 두 가지 선택에 직면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0070C0"/>
                </a:solidFill>
              </a:rPr>
              <a:t>자본이동을 규제할 것인가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금리를 인상할 것인가 </a:t>
            </a:r>
            <a:r>
              <a:rPr lang="ko-KR" altLang="en-US" dirty="0" smtClean="0"/>
              <a:t>문제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r>
              <a:rPr lang="ko-KR" altLang="en-US" b="1" dirty="0" smtClean="0">
                <a:solidFill>
                  <a:srgbClr val="FF0000"/>
                </a:solidFill>
              </a:rPr>
              <a:t>금리인상은</a:t>
            </a:r>
            <a:r>
              <a:rPr lang="ko-KR" altLang="en-US" dirty="0" smtClean="0">
                <a:solidFill>
                  <a:srgbClr val="FF0000"/>
                </a:solidFill>
              </a:rPr>
              <a:t> 추락하고 있는 경제와 가계부채의 원리금 상환부담을 고려해 볼 때 필요한 경우 </a:t>
            </a:r>
            <a:r>
              <a:rPr lang="ko-KR" altLang="en-US" b="1" dirty="0" smtClean="0">
                <a:solidFill>
                  <a:srgbClr val="FF0000"/>
                </a:solidFill>
              </a:rPr>
              <a:t>최소한의 선에서 이루어지는 것이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바람직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자본이동 규제와 관련해서 </a:t>
            </a:r>
            <a:r>
              <a:rPr lang="ko-KR" altLang="en-US" dirty="0" err="1" smtClean="0"/>
              <a:t>내외국인을</a:t>
            </a:r>
            <a:r>
              <a:rPr lang="ko-KR" altLang="en-US" dirty="0" smtClean="0"/>
              <a:t> 차별하는 자본통제는 안되지만 내외국인 차별 없는 거시건전성 규제는 용인되어야 한다는 주장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G20 </a:t>
            </a:r>
            <a:r>
              <a:rPr lang="ko-KR" altLang="en-US" dirty="0" smtClean="0"/>
              <a:t>재무장관 중앙은행 총재회의와 정상회담에서 주요국의 무질서한 통화정책으로 </a:t>
            </a:r>
            <a:r>
              <a:rPr lang="ko-KR" altLang="en-US" dirty="0" err="1" smtClean="0"/>
              <a:t>신흥시장국의</a:t>
            </a:r>
            <a:r>
              <a:rPr lang="ko-KR" altLang="en-US" dirty="0" smtClean="0"/>
              <a:t> 금융시장 불안이 높아질 경우 거시건전성 차원의 자본이동 규제가 허용될 수 있다는 </a:t>
            </a:r>
            <a:r>
              <a:rPr lang="ko-KR" altLang="en-US" b="1" dirty="0" smtClean="0">
                <a:solidFill>
                  <a:srgbClr val="0070C0"/>
                </a:solidFill>
              </a:rPr>
              <a:t>“자본이동관리원칙”</a:t>
            </a:r>
            <a:r>
              <a:rPr lang="ko-KR" altLang="en-US" dirty="0" smtClean="0"/>
              <a:t>과 같은 국제적인 </a:t>
            </a:r>
            <a:r>
              <a:rPr lang="ko-KR" altLang="en-US" dirty="0" err="1" smtClean="0"/>
              <a:t>컨센서스</a:t>
            </a:r>
            <a:r>
              <a:rPr lang="ko-KR" altLang="en-US" dirty="0" smtClean="0"/>
              <a:t> 토대로 </a:t>
            </a:r>
            <a:r>
              <a:rPr lang="ko-KR" altLang="en-US" b="1" dirty="0" smtClean="0">
                <a:solidFill>
                  <a:srgbClr val="FF0000"/>
                </a:solidFill>
              </a:rPr>
              <a:t>과도한 유출을 거시건전성 차원에서 규제할 수 있는 방법을 검토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b="1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 금리 환율 외환정책 방향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한중일 간 ‘거시경제정책 조정기구’</a:t>
            </a:r>
            <a:r>
              <a:rPr lang="en-US" altLang="ko-KR" dirty="0" smtClean="0">
                <a:solidFill>
                  <a:srgbClr val="FF0000"/>
                </a:solidFill>
              </a:rPr>
              <a:t>, ‘</a:t>
            </a:r>
            <a:r>
              <a:rPr lang="ko-KR" altLang="en-US" dirty="0" smtClean="0">
                <a:solidFill>
                  <a:srgbClr val="FF0000"/>
                </a:solidFill>
              </a:rPr>
              <a:t>통화금융협력기구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복원해서 과도한 </a:t>
            </a:r>
            <a:r>
              <a:rPr lang="ko-KR" altLang="en-US" dirty="0" err="1" smtClean="0"/>
              <a:t>근린궁핍화정책을</a:t>
            </a:r>
            <a:r>
              <a:rPr lang="ko-KR" altLang="en-US" dirty="0" smtClean="0"/>
              <a:t> 지양하도록 협조를 촉구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ko-KR" altLang="en-US" dirty="0" smtClean="0"/>
              <a:t>국제금융외교 강화 </a:t>
            </a:r>
            <a:r>
              <a:rPr lang="en-US" altLang="ko-KR" dirty="0" smtClean="0"/>
              <a:t>(</a:t>
            </a:r>
            <a:r>
              <a:rPr lang="ko-KR" altLang="en-US" dirty="0" smtClean="0"/>
              <a:t>청와대 국제금융보좌관 설치</a:t>
            </a:r>
            <a:r>
              <a:rPr lang="en-US" altLang="ko-KR" b="1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 금리 환율 외환정책 방향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0912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구조개혁과 규제혁파 등 투자환경개선으로 내외국인 투자활성화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규제혁파로 금융 교육 의료 관광 등 고부가가치서비스산업 육성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 lvl="1"/>
            <a:r>
              <a:rPr lang="ko-KR" altLang="en-US" dirty="0" err="1" smtClean="0"/>
              <a:t>불황형</a:t>
            </a:r>
            <a:r>
              <a:rPr lang="ko-KR" altLang="en-US" dirty="0" smtClean="0"/>
              <a:t> 흑자에 따른 원화절상 압력 요인 제거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수출의존도 하락 유도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b="1" dirty="0" smtClean="0">
                <a:solidFill>
                  <a:srgbClr val="0070C0"/>
                </a:solidFill>
              </a:rPr>
              <a:t>급격한 주가하락 방지로 외국인자금 유출 억제 효과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 투자 소비 촉진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중국충격 완화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정책대응방향 요약도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grpSp>
        <p:nvGrpSpPr>
          <p:cNvPr id="43" name="그룹 42"/>
          <p:cNvGrpSpPr/>
          <p:nvPr/>
        </p:nvGrpSpPr>
        <p:grpSpPr>
          <a:xfrm>
            <a:off x="395536" y="1700808"/>
            <a:ext cx="8748464" cy="4947066"/>
            <a:chOff x="395536" y="1700808"/>
            <a:chExt cx="8748464" cy="4947066"/>
          </a:xfrm>
        </p:grpSpPr>
        <p:grpSp>
          <p:nvGrpSpPr>
            <p:cNvPr id="34" name="그룹 33"/>
            <p:cNvGrpSpPr/>
            <p:nvPr/>
          </p:nvGrpSpPr>
          <p:grpSpPr>
            <a:xfrm>
              <a:off x="395536" y="1700808"/>
              <a:ext cx="8208912" cy="4947066"/>
              <a:chOff x="395536" y="1700808"/>
              <a:chExt cx="8208912" cy="4947066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395536" y="1700808"/>
                <a:ext cx="1728192" cy="7200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미국 금리인상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달러 강세</a:t>
                </a:r>
                <a:endParaRPr lang="ko-KR" altLang="en-US" dirty="0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2843808" y="1772816"/>
                <a:ext cx="2520280" cy="64807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환율 급격한 상승 억제점진적 상승 유도</a:t>
                </a:r>
                <a:endParaRPr lang="en-US" altLang="ko-KR" dirty="0" smtClean="0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7164288" y="1916832"/>
                <a:ext cx="1440160" cy="17281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급격한 자본유출 방지</a:t>
                </a:r>
                <a:endParaRPr lang="ko-KR" altLang="en-US" dirty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395536" y="3284984"/>
                <a:ext cx="1728192" cy="7200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중국경제추락</a:t>
                </a:r>
                <a:endParaRPr lang="en-US" altLang="ko-KR" dirty="0" smtClean="0"/>
              </a:p>
              <a:p>
                <a:pPr algn="ctr"/>
                <a:r>
                  <a:rPr lang="ko-KR" altLang="en-US" dirty="0" smtClean="0"/>
                  <a:t>수출둔화</a:t>
                </a:r>
                <a:endParaRPr lang="ko-KR" altLang="en-US" dirty="0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71800" y="3284984"/>
                <a:ext cx="2016224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내수육성</a:t>
                </a:r>
                <a:endParaRPr lang="ko-KR" altLang="en-US" dirty="0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5004048" y="3284984"/>
                <a:ext cx="1656184" cy="5760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주가급락 방지</a:t>
                </a:r>
                <a:endParaRPr lang="ko-KR" altLang="en-US" dirty="0"/>
              </a:p>
            </p:txBody>
          </p:sp>
          <p:sp>
            <p:nvSpPr>
              <p:cNvPr id="9" name="오른쪽 화살표 8"/>
              <p:cNvSpPr/>
              <p:nvPr/>
            </p:nvSpPr>
            <p:spPr>
              <a:xfrm>
                <a:off x="5508104" y="2132856"/>
                <a:ext cx="1296144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오른쪽 화살표 9"/>
              <p:cNvSpPr/>
              <p:nvPr/>
            </p:nvSpPr>
            <p:spPr>
              <a:xfrm>
                <a:off x="6732240" y="3429000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267744" y="4653136"/>
                <a:ext cx="1080120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/>
                  <a:t>구조개혁</a:t>
                </a:r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3347864" y="4653136"/>
                <a:ext cx="1080120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/>
                  <a:t>규제혁파</a:t>
                </a:r>
                <a:endParaRPr lang="ko-KR" altLang="en-US" dirty="0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355976" y="4581128"/>
                <a:ext cx="1080120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/>
                  <a:t>경기확장정책</a:t>
                </a:r>
                <a:endParaRPr lang="ko-KR" altLang="en-US" sz="1600" dirty="0"/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4572000" y="5661248"/>
                <a:ext cx="1296144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재정</a:t>
                </a:r>
                <a:endParaRPr lang="en-US" altLang="ko-KR" dirty="0" smtClean="0"/>
              </a:p>
              <a:p>
                <a:pPr algn="ctr"/>
                <a:r>
                  <a:rPr lang="ko-KR" altLang="en-US" dirty="0" smtClean="0"/>
                  <a:t>환율</a:t>
                </a:r>
                <a:endParaRPr lang="en-US" altLang="ko-KR" dirty="0" smtClean="0"/>
              </a:p>
              <a:p>
                <a:pPr algn="ctr"/>
                <a:r>
                  <a:rPr lang="ko-KR" altLang="en-US" dirty="0" smtClean="0"/>
                  <a:t>금리</a:t>
                </a:r>
                <a:endParaRPr lang="ko-KR" altLang="en-US" dirty="0"/>
              </a:p>
            </p:txBody>
          </p:sp>
          <p:cxnSp>
            <p:nvCxnSpPr>
              <p:cNvPr id="16" name="직선 화살표 연결선 15"/>
              <p:cNvCxnSpPr/>
              <p:nvPr/>
            </p:nvCxnSpPr>
            <p:spPr>
              <a:xfrm>
                <a:off x="5580112" y="6381328"/>
                <a:ext cx="6480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300192" y="6309320"/>
                <a:ext cx="1584176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>
                    <a:solidFill>
                      <a:srgbClr val="FF0000"/>
                    </a:solidFill>
                  </a:rPr>
                  <a:t>인상폭 최소화</a:t>
                </a:r>
                <a:endParaRPr lang="ko-KR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1560" y="2636912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</a:rPr>
                  <a:t>G2 </a:t>
                </a:r>
                <a:r>
                  <a:rPr lang="ko-KR" altLang="en-US" dirty="0" err="1" smtClean="0">
                    <a:solidFill>
                      <a:srgbClr val="FF0000"/>
                    </a:solidFill>
                  </a:rPr>
                  <a:t>리스크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오른쪽 화살표 18"/>
              <p:cNvSpPr/>
              <p:nvPr/>
            </p:nvSpPr>
            <p:spPr>
              <a:xfrm>
                <a:off x="4788024" y="3501008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아래쪽 화살표 19"/>
              <p:cNvSpPr/>
              <p:nvPr/>
            </p:nvSpPr>
            <p:spPr>
              <a:xfrm flipV="1">
                <a:off x="2915816" y="4149080"/>
                <a:ext cx="144016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아래쪽 화살표 20"/>
              <p:cNvSpPr/>
              <p:nvPr/>
            </p:nvSpPr>
            <p:spPr>
              <a:xfrm flipV="1">
                <a:off x="3707904" y="4149080"/>
                <a:ext cx="144016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아래쪽 화살표 21"/>
              <p:cNvSpPr/>
              <p:nvPr/>
            </p:nvSpPr>
            <p:spPr>
              <a:xfrm flipV="1">
                <a:off x="4572000" y="4149080"/>
                <a:ext cx="144016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아래쪽 화살표 22"/>
              <p:cNvSpPr/>
              <p:nvPr/>
            </p:nvSpPr>
            <p:spPr>
              <a:xfrm flipV="1">
                <a:off x="4860032" y="5445224"/>
                <a:ext cx="144016" cy="21602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83768" y="566124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srgbClr val="FF0000"/>
                    </a:solidFill>
                  </a:rPr>
                  <a:t>가능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?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91880" y="566124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srgbClr val="FF0000"/>
                    </a:solidFill>
                  </a:rPr>
                  <a:t>가능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?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87824" y="6021288"/>
                <a:ext cx="72008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srgbClr val="FF0000"/>
                    </a:solidFill>
                  </a:rPr>
                  <a:t>관건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95736" y="191683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mtClean="0"/>
                  <a:t>대응</a:t>
                </a:r>
                <a:endParaRPr lang="ko-KR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23728" y="342900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mtClean="0"/>
                  <a:t>대응</a:t>
                </a:r>
                <a:endParaRPr lang="ko-KR" alt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27784" y="2492896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srgbClr val="FF0000"/>
                    </a:solidFill>
                  </a:rPr>
                  <a:t>필요한 경우 과도한 유출 억제 위한 거시건전성 규제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236296" y="3933056"/>
                <a:ext cx="1224136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/>
                  <a:t>국제통화금융협력     강화</a:t>
                </a:r>
                <a:endParaRPr lang="ko-KR" altLang="en-US" dirty="0"/>
              </a:p>
            </p:txBody>
          </p:sp>
          <p:sp>
            <p:nvSpPr>
              <p:cNvPr id="33" name="아래쪽 화살표 32"/>
              <p:cNvSpPr/>
              <p:nvPr/>
            </p:nvSpPr>
            <p:spPr>
              <a:xfrm flipV="1">
                <a:off x="7740352" y="3717032"/>
                <a:ext cx="144016" cy="21602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36" name="직선 화살표 연결선 35"/>
            <p:cNvCxnSpPr/>
            <p:nvPr/>
          </p:nvCxnSpPr>
          <p:spPr>
            <a:xfrm>
              <a:off x="5652120" y="6093296"/>
              <a:ext cx="72008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372200" y="5733256"/>
              <a:ext cx="2771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/>
                <a:t>급격한 자본유출 억제 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위해 점진적 </a:t>
              </a:r>
              <a:r>
                <a:rPr lang="ko-KR" altLang="en-US" sz="1400" dirty="0" smtClean="0"/>
                <a:t>상승</a:t>
              </a:r>
              <a:r>
                <a:rPr lang="en-US" altLang="ko-KR" sz="1400" dirty="0" smtClean="0"/>
                <a:t>. </a:t>
              </a:r>
              <a:r>
                <a:rPr lang="ko-KR" altLang="en-US" sz="1400" dirty="0" smtClean="0"/>
                <a:t>수출이 관건</a:t>
              </a:r>
              <a:endParaRPr lang="ko-KR" altLang="en-US" sz="1400" dirty="0"/>
            </a:p>
          </p:txBody>
        </p:sp>
        <p:cxnSp>
          <p:nvCxnSpPr>
            <p:cNvPr id="39" name="직선 화살표 연결선 38"/>
            <p:cNvCxnSpPr/>
            <p:nvPr/>
          </p:nvCxnSpPr>
          <p:spPr>
            <a:xfrm flipV="1">
              <a:off x="5436096" y="5301208"/>
              <a:ext cx="792088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300192" y="5085184"/>
              <a:ext cx="2592288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/>
                <a:t>재정건전성 고려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세원확대와 지출효율성 제고</a:t>
              </a:r>
              <a:endParaRPr lang="ko-KR" altLang="en-US" sz="1400" dirty="0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5514392" y="2789853"/>
              <a:ext cx="961053" cy="3601616"/>
            </a:xfrm>
            <a:custGeom>
              <a:avLst/>
              <a:gdLst>
                <a:gd name="connsiteX0" fmla="*/ 0 w 961053"/>
                <a:gd name="connsiteY0" fmla="*/ 0 h 3601616"/>
                <a:gd name="connsiteX1" fmla="*/ 541175 w 961053"/>
                <a:gd name="connsiteY1" fmla="*/ 1194318 h 3601616"/>
                <a:gd name="connsiteX2" fmla="*/ 961053 w 961053"/>
                <a:gd name="connsiteY2" fmla="*/ 3601616 h 36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053" h="3601616">
                  <a:moveTo>
                    <a:pt x="0" y="0"/>
                  </a:moveTo>
                  <a:cubicBezTo>
                    <a:pt x="190500" y="297024"/>
                    <a:pt x="381000" y="594049"/>
                    <a:pt x="541175" y="1194318"/>
                  </a:cubicBezTo>
                  <a:cubicBezTo>
                    <a:pt x="701350" y="1794587"/>
                    <a:pt x="831201" y="2698101"/>
                    <a:pt x="961053" y="3601616"/>
                  </a:cubicBezTo>
                </a:path>
              </a:pathLst>
            </a:custGeom>
            <a:ln w="28575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08104" y="422108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</a:rPr>
                <a:t>상반관계</a:t>
              </a:r>
              <a:endParaRPr lang="en-US" altLang="ko-KR" sz="1400" dirty="0" smtClean="0">
                <a:solidFill>
                  <a:srgbClr val="FF0000"/>
                </a:solidFill>
              </a:endParaRPr>
            </a:p>
            <a:p>
              <a:r>
                <a:rPr lang="ko-KR" altLang="en-US" sz="1400" dirty="0" smtClean="0">
                  <a:solidFill>
                    <a:srgbClr val="FF0000"/>
                  </a:solidFill>
                </a:rPr>
                <a:t>적정 균형 중요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ko-KR" altLang="en-US" sz="3600" dirty="0" err="1" smtClean="0"/>
              <a:t>저소비</a:t>
            </a:r>
            <a:r>
              <a:rPr lang="ko-KR" altLang="en-US" sz="3600" dirty="0" smtClean="0"/>
              <a:t> 고투자 </a:t>
            </a:r>
            <a:r>
              <a:rPr lang="ko-KR" altLang="en-US" sz="3600" dirty="0" err="1" smtClean="0"/>
              <a:t>고수출</a:t>
            </a:r>
            <a:r>
              <a:rPr lang="ko-KR" altLang="en-US" sz="3600" dirty="0" smtClean="0"/>
              <a:t> 전략 한계봉착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200" dirty="0" smtClean="0">
                <a:solidFill>
                  <a:srgbClr val="FF0000"/>
                </a:solidFill>
              </a:rPr>
              <a:t>소비증가 투자조정의 </a:t>
            </a:r>
            <a:r>
              <a:rPr lang="ko-KR" altLang="en-US" sz="3200" dirty="0" err="1" smtClean="0">
                <a:solidFill>
                  <a:srgbClr val="FF0000"/>
                </a:solidFill>
              </a:rPr>
              <a:t>재균형</a:t>
            </a:r>
            <a:r>
              <a:rPr lang="ko-KR" altLang="en-US" sz="3200" dirty="0" smtClean="0">
                <a:solidFill>
                  <a:srgbClr val="FF0000"/>
                </a:solidFill>
              </a:rPr>
              <a:t> 문제 대두</a:t>
            </a:r>
            <a:endParaRPr lang="ko-KR" altLang="en-US" sz="3600" dirty="0"/>
          </a:p>
        </p:txBody>
      </p:sp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1390949"/>
              </p:ext>
            </p:extLst>
          </p:nvPr>
        </p:nvGraphicFramePr>
        <p:xfrm>
          <a:off x="323528" y="1700808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24328" y="5013176"/>
            <a:ext cx="12241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숫자</a:t>
            </a:r>
            <a:r>
              <a:rPr lang="en-US" altLang="ko-KR" sz="1200" dirty="0" smtClean="0"/>
              <a:t>: </a:t>
            </a:r>
          </a:p>
          <a:p>
            <a:r>
              <a:rPr lang="ko-KR" altLang="en-US" sz="1200" dirty="0" smtClean="0"/>
              <a:t>대</a:t>
            </a:r>
            <a:r>
              <a:rPr lang="en-US" altLang="ko-KR" sz="1200" dirty="0" smtClean="0"/>
              <a:t>GDP </a:t>
            </a:r>
            <a:r>
              <a:rPr lang="ko-KR" altLang="en-US" sz="1200" dirty="0" smtClean="0"/>
              <a:t>비중</a:t>
            </a:r>
            <a:r>
              <a:rPr lang="en-US" altLang="ko-KR" sz="1200" dirty="0" smtClean="0"/>
              <a:t>(%)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23943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ko-KR" sz="3200" dirty="0" smtClean="0"/>
              <a:t>&lt;</a:t>
            </a:r>
            <a:r>
              <a:rPr lang="ko-KR" altLang="en-US" sz="3200" dirty="0" smtClean="0"/>
              <a:t>참고</a:t>
            </a:r>
            <a:r>
              <a:rPr lang="en-US" altLang="ko-KR" sz="3200" dirty="0" smtClean="0"/>
              <a:t>&gt; </a:t>
            </a:r>
            <a:r>
              <a:rPr lang="ko-KR" altLang="en-US" sz="3200" dirty="0" smtClean="0"/>
              <a:t>자본이동과 환율안정에 대한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최근의 국제적 </a:t>
            </a:r>
            <a:r>
              <a:rPr lang="ko-KR" altLang="en-US" sz="3200" dirty="0" err="1" smtClean="0"/>
              <a:t>컨센서스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9654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자본이동관리원칙</a:t>
            </a:r>
            <a:r>
              <a:rPr lang="ko-KR" altLang="en-US" dirty="0" smtClean="0"/>
              <a:t> 합의</a:t>
            </a:r>
            <a:r>
              <a:rPr lang="en-US" altLang="ko-KR" dirty="0" smtClean="0"/>
              <a:t>: G20 </a:t>
            </a:r>
            <a:r>
              <a:rPr lang="ko-KR" altLang="en-US" dirty="0" smtClean="0"/>
              <a:t>재무장관 중앙은행총재 회의 공동성명</a:t>
            </a:r>
            <a:r>
              <a:rPr lang="en-US" altLang="ko-KR" dirty="0" smtClean="0"/>
              <a:t>(2011.11)</a:t>
            </a:r>
          </a:p>
          <a:p>
            <a:pPr lvl="1"/>
            <a:r>
              <a:rPr lang="ko-KR" altLang="en-US" dirty="0" smtClean="0"/>
              <a:t>불안정한 자본이동에 대응한 </a:t>
            </a:r>
            <a:r>
              <a:rPr lang="ko-KR" altLang="en-US" dirty="0" err="1" smtClean="0"/>
              <a:t>거시건정성</a:t>
            </a:r>
            <a:r>
              <a:rPr lang="ko-KR" altLang="en-US" dirty="0" smtClean="0"/>
              <a:t> 규제의 자율성 인정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거주자와 비거주자 차별하는 자본통제는 한시적으로 운영해야 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급격한 </a:t>
            </a:r>
            <a:r>
              <a:rPr lang="ko-KR" altLang="en-US" dirty="0" err="1" smtClean="0"/>
              <a:t>자본유출입</a:t>
            </a:r>
            <a:r>
              <a:rPr lang="ko-KR" altLang="en-US" dirty="0" smtClean="0"/>
              <a:t> 관리 수단 인정 </a:t>
            </a:r>
            <a:r>
              <a:rPr lang="en-US" altLang="ko-KR" dirty="0" smtClean="0"/>
              <a:t>(IMF</a:t>
            </a:r>
            <a:r>
              <a:rPr lang="ko-KR" altLang="en-US" dirty="0" smtClean="0"/>
              <a:t>의 공식입장</a:t>
            </a:r>
            <a:r>
              <a:rPr lang="en-US" altLang="ko-KR" dirty="0" smtClean="0"/>
              <a:t>; The Liberalization and Management of Capital Flows: An Institutional View: 2012. 12)</a:t>
            </a:r>
          </a:p>
          <a:p>
            <a:pPr lvl="1"/>
            <a:r>
              <a:rPr lang="ko-KR" altLang="en-US" b="1" dirty="0" smtClean="0">
                <a:solidFill>
                  <a:srgbClr val="FF0000"/>
                </a:solidFill>
              </a:rPr>
              <a:t>중앙은행 정책금리 조절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lvl="1"/>
            <a:r>
              <a:rPr lang="ko-KR" altLang="en-US" b="1" dirty="0" smtClean="0">
                <a:solidFill>
                  <a:srgbClr val="FF0000"/>
                </a:solidFill>
              </a:rPr>
              <a:t>외환시장 개입 </a:t>
            </a:r>
            <a:r>
              <a:rPr lang="en-US" altLang="ko-KR" b="1" dirty="0" smtClean="0">
                <a:solidFill>
                  <a:srgbClr val="FF0000"/>
                </a:solidFill>
              </a:rPr>
              <a:t>(IMF </a:t>
            </a:r>
            <a:r>
              <a:rPr lang="ko-KR" altLang="en-US" b="1" dirty="0" smtClean="0">
                <a:solidFill>
                  <a:srgbClr val="FF0000"/>
                </a:solidFill>
              </a:rPr>
              <a:t>인정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26229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/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dirty="0" smtClean="0">
                <a:solidFill>
                  <a:srgbClr val="FF0000"/>
                </a:solidFill>
              </a:rPr>
              <a:t>다시 위기 오면 </a:t>
            </a:r>
            <a:r>
              <a:rPr lang="ko-KR" altLang="en-US" dirty="0" err="1" smtClean="0">
                <a:solidFill>
                  <a:srgbClr val="FF0000"/>
                </a:solidFill>
              </a:rPr>
              <a:t>안된다</a:t>
            </a:r>
            <a:r>
              <a:rPr lang="en-US" altLang="ko-KR" dirty="0" smtClean="0">
                <a:solidFill>
                  <a:srgbClr val="FF0000"/>
                </a:solidFill>
              </a:rPr>
              <a:t/>
            </a:r>
            <a:br>
              <a:rPr lang="en-US" altLang="ko-KR" dirty="0" smtClean="0">
                <a:solidFill>
                  <a:srgbClr val="FF0000"/>
                </a:solidFill>
              </a:rPr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다시 위기 오면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안된다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위기 한번 오면 성장률 </a:t>
            </a:r>
            <a:r>
              <a:rPr lang="ko-KR" altLang="en-US" sz="2400" dirty="0" err="1" smtClean="0"/>
              <a:t>반토막</a:t>
            </a:r>
            <a:r>
              <a:rPr lang="ko-KR" altLang="en-US" sz="2400" dirty="0" smtClean="0"/>
              <a:t> 난다</a:t>
            </a:r>
            <a:endParaRPr lang="en-US" altLang="ko-KR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하바드대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로고프교수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세계 금융위기 </a:t>
            </a:r>
            <a:r>
              <a:rPr lang="en-US" altLang="ko-KR" sz="2400" dirty="0" smtClean="0"/>
              <a:t>800</a:t>
            </a:r>
            <a:r>
              <a:rPr lang="ko-KR" altLang="en-US" sz="2400" dirty="0" smtClean="0"/>
              <a:t>년사 연구결과</a:t>
            </a:r>
            <a:r>
              <a:rPr lang="en-US" altLang="ko-KR" sz="2400" dirty="0" smtClean="0"/>
              <a:t>: </a:t>
            </a:r>
            <a:r>
              <a:rPr lang="en-US" altLang="ko-KR" sz="2400" i="1" dirty="0" smtClean="0"/>
              <a:t>This Time Is Different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>
                <a:solidFill>
                  <a:srgbClr val="00B0F0"/>
                </a:solidFill>
              </a:rPr>
              <a:t>1997</a:t>
            </a:r>
            <a:r>
              <a:rPr lang="ko-KR" altLang="en-US" sz="2400" dirty="0" smtClean="0">
                <a:solidFill>
                  <a:srgbClr val="00B0F0"/>
                </a:solidFill>
              </a:rPr>
              <a:t>년 위기</a:t>
            </a:r>
            <a:r>
              <a:rPr lang="en-US" altLang="ko-KR" sz="2400" dirty="0" smtClean="0">
                <a:solidFill>
                  <a:srgbClr val="00B0F0"/>
                </a:solidFill>
              </a:rPr>
              <a:t>: 9%</a:t>
            </a:r>
            <a:r>
              <a:rPr lang="ko-KR" altLang="en-US" sz="2400" dirty="0" smtClean="0">
                <a:solidFill>
                  <a:srgbClr val="00B0F0"/>
                </a:solidFill>
              </a:rPr>
              <a:t>대</a:t>
            </a:r>
            <a:r>
              <a:rPr lang="en-US" altLang="ko-KR" sz="2400" dirty="0" smtClean="0">
                <a:solidFill>
                  <a:srgbClr val="00B0F0"/>
                </a:solidFill>
              </a:rPr>
              <a:t>-&gt;5%</a:t>
            </a:r>
            <a:r>
              <a:rPr lang="ko-KR" altLang="en-US" sz="2400" dirty="0" smtClean="0">
                <a:solidFill>
                  <a:srgbClr val="00B0F0"/>
                </a:solidFill>
              </a:rPr>
              <a:t>대</a:t>
            </a:r>
            <a:endParaRPr lang="en-US" altLang="ko-KR" sz="2400" dirty="0" smtClean="0">
              <a:solidFill>
                <a:srgbClr val="00B0F0"/>
              </a:solidFill>
            </a:endParaRPr>
          </a:p>
          <a:p>
            <a:r>
              <a:rPr lang="en-US" altLang="ko-KR" sz="2400" dirty="0" smtClean="0">
                <a:solidFill>
                  <a:srgbClr val="00B0F0"/>
                </a:solidFill>
              </a:rPr>
              <a:t>2008</a:t>
            </a:r>
            <a:r>
              <a:rPr lang="ko-KR" altLang="en-US" sz="2400" dirty="0" smtClean="0">
                <a:solidFill>
                  <a:srgbClr val="00B0F0"/>
                </a:solidFill>
              </a:rPr>
              <a:t>년 위기</a:t>
            </a:r>
            <a:r>
              <a:rPr lang="en-US" altLang="ko-KR" sz="2400" dirty="0" smtClean="0">
                <a:solidFill>
                  <a:srgbClr val="00B0F0"/>
                </a:solidFill>
              </a:rPr>
              <a:t>: 5%</a:t>
            </a:r>
            <a:r>
              <a:rPr lang="ko-KR" altLang="en-US" sz="2400" dirty="0" smtClean="0">
                <a:solidFill>
                  <a:srgbClr val="00B0F0"/>
                </a:solidFill>
              </a:rPr>
              <a:t>대</a:t>
            </a:r>
            <a:r>
              <a:rPr lang="en-US" altLang="ko-KR" sz="2400" dirty="0" smtClean="0">
                <a:solidFill>
                  <a:srgbClr val="00B0F0"/>
                </a:solidFill>
              </a:rPr>
              <a:t>-&gt; 2~3%</a:t>
            </a:r>
            <a:r>
              <a:rPr lang="ko-KR" altLang="en-US" sz="2400" dirty="0" smtClean="0">
                <a:solidFill>
                  <a:srgbClr val="00B0F0"/>
                </a:solidFill>
              </a:rPr>
              <a:t>대</a:t>
            </a:r>
            <a:endParaRPr lang="en-US" altLang="ko-KR" sz="2400" dirty="0" smtClean="0">
              <a:solidFill>
                <a:srgbClr val="00B0F0"/>
              </a:solidFill>
            </a:endParaRPr>
          </a:p>
          <a:p>
            <a:r>
              <a:rPr lang="ko-KR" altLang="en-US" sz="2400" dirty="0" smtClean="0">
                <a:solidFill>
                  <a:srgbClr val="00B0F0"/>
                </a:solidFill>
              </a:rPr>
              <a:t>다시 위기 시</a:t>
            </a:r>
            <a:r>
              <a:rPr lang="en-US" altLang="ko-KR" sz="2400" dirty="0" smtClean="0">
                <a:solidFill>
                  <a:srgbClr val="00B0F0"/>
                </a:solidFill>
              </a:rPr>
              <a:t>: 1% </a:t>
            </a:r>
            <a:r>
              <a:rPr lang="ko-KR" altLang="en-US" sz="2400" dirty="0" smtClean="0">
                <a:solidFill>
                  <a:srgbClr val="00B0F0"/>
                </a:solidFill>
              </a:rPr>
              <a:t>대</a:t>
            </a:r>
            <a:endParaRPr lang="en-US" altLang="ko-KR" sz="2400" dirty="0" smtClean="0">
              <a:solidFill>
                <a:srgbClr val="00B0F0"/>
              </a:solidFill>
            </a:endParaRPr>
          </a:p>
          <a:p>
            <a:r>
              <a:rPr lang="ko-KR" altLang="en-US" sz="2400" dirty="0" smtClean="0">
                <a:solidFill>
                  <a:srgbClr val="00B0F0"/>
                </a:solidFill>
              </a:rPr>
              <a:t>일자리는</a:t>
            </a:r>
            <a:r>
              <a:rPr lang="en-US" altLang="ko-KR" sz="2400" dirty="0" smtClean="0">
                <a:solidFill>
                  <a:srgbClr val="00B0F0"/>
                </a:solidFill>
              </a:rPr>
              <a:t>?</a:t>
            </a:r>
          </a:p>
          <a:p>
            <a:endParaRPr lang="en-US" altLang="ko-KR" sz="2400" dirty="0" smtClean="0">
              <a:solidFill>
                <a:srgbClr val="00B0F0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어떻게 예방할 것인가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정권 좌우이념 차원 넘어 전국민 총력대응 필요한 때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 </a:t>
            </a:r>
            <a:r>
              <a:rPr lang="ko-KR" altLang="en-US" dirty="0" err="1" smtClean="0"/>
              <a:t>중반이후</a:t>
            </a:r>
            <a:r>
              <a:rPr lang="ko-KR" altLang="en-US" dirty="0" smtClean="0"/>
              <a:t> 임금 급등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92888" cy="50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060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o-KR" altLang="en-US" dirty="0" smtClean="0"/>
              <a:t>수출증가율 둔화</a:t>
            </a:r>
            <a:endParaRPr lang="ko-KR" altLang="en-US" dirty="0"/>
          </a:p>
        </p:txBody>
      </p:sp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8333554"/>
              </p:ext>
            </p:extLst>
          </p:nvPr>
        </p:nvGraphicFramePr>
        <p:xfrm>
          <a:off x="827584" y="1939924"/>
          <a:ext cx="7344815" cy="408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3"/>
          <p:cNvSpPr/>
          <p:nvPr/>
        </p:nvSpPr>
        <p:spPr>
          <a:xfrm>
            <a:off x="6588224" y="3717032"/>
            <a:ext cx="1440160" cy="1080120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219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o-KR" altLang="en-US" dirty="0" smtClean="0"/>
              <a:t>과잉투자</a:t>
            </a:r>
            <a:r>
              <a:rPr lang="en-US" altLang="ko-KR" dirty="0" smtClean="0"/>
              <a:t>=&gt;</a:t>
            </a:r>
            <a:r>
              <a:rPr lang="ko-KR" altLang="en-US" dirty="0" smtClean="0"/>
              <a:t>재고증가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153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814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3808" y="5949280"/>
            <a:ext cx="44644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제조업 가동률이 </a:t>
            </a:r>
            <a:r>
              <a:rPr lang="en-US" altLang="ko-KR" dirty="0" smtClean="0"/>
              <a:t>60% </a:t>
            </a:r>
            <a:r>
              <a:rPr lang="ko-KR" altLang="en-US" dirty="0" smtClean="0"/>
              <a:t>수준까지 하락 </a:t>
            </a:r>
            <a:endParaRPr lang="en-US" altLang="ko-KR" dirty="0" smtClean="0"/>
          </a:p>
          <a:p>
            <a:r>
              <a:rPr lang="ko-KR" altLang="en-US" dirty="0" smtClean="0"/>
              <a:t>과잉투자의 심각성을 보여주고 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51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94117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ko-KR" altLang="en-US" dirty="0" smtClean="0"/>
              <a:t>주택부문 재고 급증</a:t>
            </a:r>
            <a:endParaRPr lang="ko-KR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30" y="2012844"/>
            <a:ext cx="4320480" cy="403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6791"/>
            <a:ext cx="3672407" cy="40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934670"/>
            <a:ext cx="57606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년경 가서야 주택재고 해소 전망 </a:t>
            </a:r>
            <a:r>
              <a:rPr lang="en-US" altLang="ko-KR" dirty="0" smtClean="0"/>
              <a:t>(IMF)</a:t>
            </a:r>
          </a:p>
          <a:p>
            <a:r>
              <a:rPr lang="ko-KR" altLang="en-US" dirty="0" smtClean="0"/>
              <a:t>이는 중국경제가 </a:t>
            </a:r>
            <a:r>
              <a:rPr lang="en-US" altLang="ko-KR" dirty="0" smtClean="0"/>
              <a:t>2019</a:t>
            </a:r>
            <a:r>
              <a:rPr lang="ko-KR" altLang="en-US" dirty="0" smtClean="0"/>
              <a:t>년 경 까지도 어려움 지속 의미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490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1873</Words>
  <Application>Microsoft Office PowerPoint</Application>
  <PresentationFormat>화면 슬라이드 쇼(4:3)</PresentationFormat>
  <Paragraphs>444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Office 테마</vt:lpstr>
      <vt:lpstr>G2리스크와 금리 환율 정책</vt:lpstr>
      <vt:lpstr>중국리스크+미국금리인상에 따른 복합위기</vt:lpstr>
      <vt:lpstr>중국 리스크</vt:lpstr>
      <vt:lpstr>중국의 성장추이</vt:lpstr>
      <vt:lpstr>저소비 고투자 고수출 전략 한계봉착 소비증가 투자조정의 재균형 문제 대두</vt:lpstr>
      <vt:lpstr>2000년대 중반이후 임금 급등</vt:lpstr>
      <vt:lpstr>수출증가율 둔화</vt:lpstr>
      <vt:lpstr>과잉투자=&gt;재고증가</vt:lpstr>
      <vt:lpstr>주택부문 재고 급증</vt:lpstr>
      <vt:lpstr>부채증가</vt:lpstr>
      <vt:lpstr>구조조정 vs 비구조조정 시나리오별 성장경로: 경착륙?</vt:lpstr>
      <vt:lpstr>일본 한국 중국 20년 시차설</vt:lpstr>
      <vt:lpstr>중국의 대응: 위안화 평가절하</vt:lpstr>
      <vt:lpstr>위안화 평가절하:  동아시아 환율전쟁 2라운드 점화</vt:lpstr>
      <vt:lpstr>위안화 추가 평가절하 전망</vt:lpstr>
      <vt:lpstr>동아시아 환율전쟁 1라운드  엔화가치 폭락 </vt:lpstr>
      <vt:lpstr>엔화 약세의 영향</vt:lpstr>
      <vt:lpstr>슬라이드 18</vt:lpstr>
      <vt:lpstr>1997년 데자부</vt:lpstr>
      <vt:lpstr>중국 리스크의 영향</vt:lpstr>
      <vt:lpstr>국별 대중국 수출규모(백만 달러, 2014)</vt:lpstr>
      <vt:lpstr>중국 수입의 국별 비중(%, 2014) </vt:lpstr>
      <vt:lpstr>슬라이드 23</vt:lpstr>
      <vt:lpstr>슬라이드 24</vt:lpstr>
      <vt:lpstr>슬라이드 25</vt:lpstr>
      <vt:lpstr>중국리스크 노출도 큰 국가별  대외취약성</vt:lpstr>
      <vt:lpstr>미국 금리인상 리스크</vt:lpstr>
      <vt:lpstr>슈퍼달러 초엔저 2~3년 더 간다 + 위안화 추가절하 가능성</vt:lpstr>
      <vt:lpstr>미국금리 엔 위안 환율 전망</vt:lpstr>
      <vt:lpstr>G2 리스크에 따른 복합위기</vt:lpstr>
      <vt:lpstr>복합위기</vt:lpstr>
      <vt:lpstr>PORTFOLIO INVESTMENT</vt:lpstr>
      <vt:lpstr>OTHER INVESTMENT </vt:lpstr>
      <vt:lpstr>1차 위기가능국과 2차 전염가능국</vt:lpstr>
      <vt:lpstr>대응방안</vt:lpstr>
      <vt:lpstr>슬라이드 36</vt:lpstr>
      <vt:lpstr>슬라이드 37</vt:lpstr>
      <vt:lpstr>정책결과:   미국 영국 회복, 일본 일부 회복  유로존 회복부진, 중국 성장세 둔화, </vt:lpstr>
      <vt:lpstr>위기 7년 경과 선진국 통화정책  탈동조화 전망과 파장</vt:lpstr>
      <vt:lpstr> 미국의 금리인상 (2015년 12월경 시작 예상) 78.2-85.1, 95.5-01.2 미국금리 인상기에도 달러 강세 </vt:lpstr>
      <vt:lpstr>슈퍼 달러 초엔저 전망 원/엔 환율 하락으로 한국경제 타격</vt:lpstr>
      <vt:lpstr> 주요 고려대상 환경 변화  </vt:lpstr>
      <vt:lpstr>원 엔 위안 환율 전망</vt:lpstr>
      <vt:lpstr>  주요 고려대상 환경 변화    </vt:lpstr>
      <vt:lpstr> 금리 환율 외환정책 방향 </vt:lpstr>
      <vt:lpstr>  금리 환율 외환정책 방향  </vt:lpstr>
      <vt:lpstr>  금리 환율 외환정책 방향  </vt:lpstr>
      <vt:lpstr>  투자 소비 촉진, 중국충격 완화  </vt:lpstr>
      <vt:lpstr> 정책대응방향 요약도 </vt:lpstr>
      <vt:lpstr>&lt;참고&gt; 자본이동과 환율안정에 대한  최근의 국제적 컨센서스</vt:lpstr>
      <vt:lpstr> 다시 위기 오면 안된다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세계금융시장불안과 신흥시장국 위기 : 전망과 대응방향</dc:title>
  <dc:creator>LG</dc:creator>
  <cp:lastModifiedBy>LG</cp:lastModifiedBy>
  <cp:revision>16</cp:revision>
  <dcterms:created xsi:type="dcterms:W3CDTF">2015-08-31T12:09:15Z</dcterms:created>
  <dcterms:modified xsi:type="dcterms:W3CDTF">2015-09-19T05:11:13Z</dcterms:modified>
</cp:coreProperties>
</file>