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53"/>
  </p:notesMasterIdLst>
  <p:sldIdLst>
    <p:sldId id="256" r:id="rId3"/>
    <p:sldId id="257" r:id="rId4"/>
    <p:sldId id="258" r:id="rId5"/>
    <p:sldId id="259" r:id="rId6"/>
    <p:sldId id="260" r:id="rId7"/>
    <p:sldId id="271" r:id="rId8"/>
    <p:sldId id="262" r:id="rId9"/>
    <p:sldId id="261" r:id="rId10"/>
    <p:sldId id="266" r:id="rId11"/>
    <p:sldId id="267" r:id="rId12"/>
    <p:sldId id="272" r:id="rId13"/>
    <p:sldId id="274" r:id="rId14"/>
    <p:sldId id="273" r:id="rId15"/>
    <p:sldId id="269" r:id="rId16"/>
    <p:sldId id="268" r:id="rId17"/>
    <p:sldId id="263" r:id="rId18"/>
    <p:sldId id="306" r:id="rId19"/>
    <p:sldId id="264" r:id="rId20"/>
    <p:sldId id="312" r:id="rId21"/>
    <p:sldId id="276" r:id="rId22"/>
    <p:sldId id="275" r:id="rId23"/>
    <p:sldId id="298" r:id="rId24"/>
    <p:sldId id="299" r:id="rId25"/>
    <p:sldId id="300" r:id="rId26"/>
    <p:sldId id="310" r:id="rId27"/>
    <p:sldId id="297" r:id="rId28"/>
    <p:sldId id="277" r:id="rId29"/>
    <p:sldId id="278" r:id="rId30"/>
    <p:sldId id="279" r:id="rId31"/>
    <p:sldId id="305" r:id="rId32"/>
    <p:sldId id="301" r:id="rId33"/>
    <p:sldId id="302" r:id="rId34"/>
    <p:sldId id="303" r:id="rId35"/>
    <p:sldId id="280" r:id="rId36"/>
    <p:sldId id="281" r:id="rId37"/>
    <p:sldId id="282" r:id="rId38"/>
    <p:sldId id="307" r:id="rId39"/>
    <p:sldId id="311" r:id="rId40"/>
    <p:sldId id="308" r:id="rId41"/>
    <p:sldId id="283" r:id="rId42"/>
    <p:sldId id="284" r:id="rId43"/>
    <p:sldId id="286" r:id="rId44"/>
    <p:sldId id="285" r:id="rId45"/>
    <p:sldId id="309" r:id="rId46"/>
    <p:sldId id="287" r:id="rId47"/>
    <p:sldId id="313" r:id="rId48"/>
    <p:sldId id="294" r:id="rId49"/>
    <p:sldId id="289" r:id="rId50"/>
    <p:sldId id="290" r:id="rId51"/>
    <p:sldId id="291" r:id="rId52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336" y="-6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50" Type="http://schemas.openxmlformats.org/officeDocument/2006/relationships/slide" Target="slides/slide48.xml"/><Relationship Id="rId55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slide" Target="slides/slide39.xml"/><Relationship Id="rId54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3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slide" Target="slides/slide47.xml"/><Relationship Id="rId57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slide" Target="slides/slide50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slide" Target="slides/slide46.xml"/><Relationship Id="rId56" Type="http://schemas.openxmlformats.org/officeDocument/2006/relationships/theme" Target="theme/theme1.xml"/><Relationship Id="rId8" Type="http://schemas.openxmlformats.org/officeDocument/2006/relationships/slide" Target="slides/slide6.xml"/><Relationship Id="rId51" Type="http://schemas.openxmlformats.org/officeDocument/2006/relationships/slide" Target="slides/slide49.xml"/><Relationship Id="rId3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417CB4-86A5-4508-B3C1-D7EBDE42A489}" type="datetimeFigureOut">
              <a:rPr lang="ko-KR" altLang="en-US" smtClean="0"/>
              <a:t>2015-09-21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629504-FF70-4DCA-90DB-4CD1DD239C2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072691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B934A-21A1-4743-8836-B2F095FFDFC5}" type="datetime1">
              <a:rPr lang="ko-KR" altLang="en-US" smtClean="0"/>
              <a:t>2015-09-21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8C50E-23AA-4E0D-8BC3-451FEACD523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329885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7944E-EC8B-47F4-AD09-4BD28D1F179A}" type="datetime1">
              <a:rPr lang="ko-KR" altLang="en-US" smtClean="0"/>
              <a:t>2015-09-21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8C50E-23AA-4E0D-8BC3-451FEACD523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611354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3685B-306C-4433-933C-0F90CAD40648}" type="datetime1">
              <a:rPr lang="ko-KR" altLang="en-US" smtClean="0"/>
              <a:t>2015-09-21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8C50E-23AA-4E0D-8BC3-451FEACD523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3830360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25FD6-0D4E-402E-A965-CE9A9BB3A2CE}" type="datetime1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t>2015-09-21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7BB31-6981-4915-B6A3-DF05AEA5B8FE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43076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0C6BB-1561-4C6A-85CE-E1336B030F0F}" type="datetime1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t>2015-09-21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7BB31-6981-4915-B6A3-DF05AEA5B8FE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724170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8EA6E-A7A6-4ADC-97A9-11F6D1CE2F98}" type="datetime1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t>2015-09-21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7BB31-6981-4915-B6A3-DF05AEA5B8FE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087746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E6D3B-68EB-4299-A335-F5333325B4CE}" type="datetime1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t>2015-09-21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7BB31-6981-4915-B6A3-DF05AEA5B8FE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090464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6C05C-4CFB-4233-A687-01202BA2DBA9}" type="datetime1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t>2015-09-21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7BB31-6981-4915-B6A3-DF05AEA5B8FE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082601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20A9E-4304-4B4A-B294-D820B13DB591}" type="datetime1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t>2015-09-21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7BB31-6981-4915-B6A3-DF05AEA5B8FE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77854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4D1EA-3430-4876-B08C-C23CAD8D0C10}" type="datetime1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t>2015-09-21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7BB31-6981-4915-B6A3-DF05AEA5B8FE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252100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C2985-C8A9-4276-850A-64348A17673F}" type="datetime1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t>2015-09-21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7BB31-6981-4915-B6A3-DF05AEA5B8FE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29462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D8C84-AD57-4FA4-B989-0C767C686E14}" type="datetime1">
              <a:rPr lang="ko-KR" altLang="en-US" smtClean="0"/>
              <a:t>2015-09-21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8C50E-23AA-4E0D-8BC3-451FEACD523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3516620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36C0B-F40E-4EE5-8CD2-25948D2924BC}" type="datetime1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t>2015-09-21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7BB31-6981-4915-B6A3-DF05AEA5B8FE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296742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57490-3BC7-4658-BCE7-A7F1338E84C4}" type="datetime1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t>2015-09-21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7BB31-6981-4915-B6A3-DF05AEA5B8FE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571369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7F1B2-F355-4636-BE62-8185AEB2E67D}" type="datetime1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t>2015-09-21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7BB31-6981-4915-B6A3-DF05AEA5B8FE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04736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7230B-AE59-4723-BE84-6D0DB8551745}" type="datetime1">
              <a:rPr lang="ko-KR" altLang="en-US" smtClean="0"/>
              <a:t>2015-09-21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8C50E-23AA-4E0D-8BC3-451FEACD523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621502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5CAA57-A653-4E15-ADB7-B8B99C96A342}" type="datetime1">
              <a:rPr lang="ko-KR" altLang="en-US" smtClean="0"/>
              <a:t>2015-09-21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8C50E-23AA-4E0D-8BC3-451FEACD523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698059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431E6-434A-45B3-8D97-9D17D7A72327}" type="datetime1">
              <a:rPr lang="ko-KR" altLang="en-US" smtClean="0"/>
              <a:t>2015-09-21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8C50E-23AA-4E0D-8BC3-451FEACD523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230631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153AD-7BAA-4011-98D2-422A8C1C3E19}" type="datetime1">
              <a:rPr lang="ko-KR" altLang="en-US" smtClean="0"/>
              <a:t>2015-09-21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8C50E-23AA-4E0D-8BC3-451FEACD523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013369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38510-0AE2-491F-8E4C-AFFFAC4F6FDE}" type="datetime1">
              <a:rPr lang="ko-KR" altLang="en-US" smtClean="0"/>
              <a:t>2015-09-21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8C50E-23AA-4E0D-8BC3-451FEACD523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927137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F556A-2767-4FFA-9B38-DBBBB2597382}" type="datetime1">
              <a:rPr lang="ko-KR" altLang="en-US" smtClean="0"/>
              <a:t>2015-09-21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8C50E-23AA-4E0D-8BC3-451FEACD523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521337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FD20F-1735-47B5-99C1-5AB5A726A9B4}" type="datetime1">
              <a:rPr lang="ko-KR" altLang="en-US" smtClean="0"/>
              <a:t>2015-09-21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8C50E-23AA-4E0D-8BC3-451FEACD523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064122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EBA89C-6B88-4E13-90FB-FCDCC1D1B32D}" type="datetime1">
              <a:rPr lang="ko-KR" altLang="en-US" smtClean="0"/>
              <a:t>2015-09-21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68C50E-23AA-4E0D-8BC3-451FEACD523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702100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DB79AB-004B-43E6-BBA8-C189F07A0E16}" type="datetime1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t>2015-09-21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77BB31-6981-4915-B6A3-DF05AEA5B8FE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45932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3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757808" y="1556792"/>
            <a:ext cx="7772400" cy="1728000"/>
          </a:xfrm>
          <a:solidFill>
            <a:schemeClr val="accent3"/>
          </a:solidFill>
        </p:spPr>
        <p:txBody>
          <a:bodyPr>
            <a:normAutofit/>
          </a:bodyPr>
          <a:lstStyle/>
          <a:p>
            <a:r>
              <a:rPr lang="ko-KR" altLang="en-US" sz="4000" b="1" dirty="0" smtClean="0"/>
              <a:t>미국의 금리인상과 </a:t>
            </a:r>
            <a:r>
              <a:rPr lang="en-US" altLang="ko-KR" sz="4000" b="1" dirty="0" smtClean="0"/>
              <a:t/>
            </a:r>
            <a:br>
              <a:rPr lang="en-US" altLang="ko-KR" sz="4000" b="1" dirty="0" smtClean="0"/>
            </a:br>
            <a:r>
              <a:rPr lang="ko-KR" altLang="en-US" sz="4000" b="1" dirty="0" smtClean="0"/>
              <a:t>한</a:t>
            </a:r>
            <a:r>
              <a:rPr lang="en-US" altLang="ko-KR" sz="4000" b="1" dirty="0" smtClean="0"/>
              <a:t>·</a:t>
            </a:r>
            <a:r>
              <a:rPr lang="ko-KR" altLang="en-US" sz="4000" b="1" dirty="0" smtClean="0"/>
              <a:t>중</a:t>
            </a:r>
            <a:r>
              <a:rPr lang="en-US" altLang="ko-KR" sz="4000" b="1" dirty="0" smtClean="0"/>
              <a:t>·</a:t>
            </a:r>
            <a:r>
              <a:rPr lang="ko-KR" altLang="en-US" sz="4000" b="1" dirty="0" smtClean="0"/>
              <a:t>일의 정책대응 비교분석</a:t>
            </a:r>
            <a:r>
              <a:rPr lang="en-US" altLang="ko-KR" sz="4000" b="1" dirty="0" smtClean="0"/>
              <a:t/>
            </a:r>
            <a:br>
              <a:rPr lang="en-US" altLang="ko-KR" sz="4000" b="1" dirty="0" smtClean="0"/>
            </a:br>
            <a:r>
              <a:rPr lang="en-US" altLang="ko-KR" sz="2700" b="1" dirty="0" smtClean="0"/>
              <a:t>- </a:t>
            </a:r>
            <a:r>
              <a:rPr lang="ko-KR" altLang="en-US" sz="2700" b="1" dirty="0" smtClean="0"/>
              <a:t>금리 및 환율정책을 중심으로</a:t>
            </a:r>
            <a:r>
              <a:rPr lang="en-US" altLang="ko-KR" sz="2700" b="1" dirty="0" smtClean="0"/>
              <a:t>-</a:t>
            </a:r>
            <a:endParaRPr lang="ko-KR" altLang="en-US" sz="2700" b="1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61048"/>
            <a:ext cx="6400800" cy="1777752"/>
          </a:xfrm>
        </p:spPr>
        <p:txBody>
          <a:bodyPr>
            <a:normAutofit fontScale="85000" lnSpcReduction="20000"/>
          </a:bodyPr>
          <a:lstStyle/>
          <a:p>
            <a:r>
              <a:rPr lang="en-US" altLang="ko-KR" b="1" dirty="0" smtClean="0"/>
              <a:t>2015.9.21</a:t>
            </a:r>
          </a:p>
          <a:p>
            <a:endParaRPr lang="en-US" altLang="ko-KR" b="1" dirty="0"/>
          </a:p>
          <a:p>
            <a:r>
              <a:rPr lang="ko-KR" altLang="en-US" b="1" dirty="0" smtClean="0"/>
              <a:t>김 정 식</a:t>
            </a:r>
            <a:endParaRPr lang="en-US" altLang="ko-KR" b="1" dirty="0" smtClean="0"/>
          </a:p>
          <a:p>
            <a:r>
              <a:rPr lang="en-US" altLang="ko-KR" b="1" dirty="0" smtClean="0"/>
              <a:t>(</a:t>
            </a:r>
            <a:r>
              <a:rPr lang="ko-KR" altLang="en-US" b="1" dirty="0" smtClean="0"/>
              <a:t>연세대 경제학부</a:t>
            </a:r>
            <a:r>
              <a:rPr lang="en-US" altLang="ko-KR" b="1" dirty="0" smtClean="0"/>
              <a:t>)</a:t>
            </a:r>
            <a:endParaRPr lang="ko-KR" altLang="en-US" b="1" dirty="0"/>
          </a:p>
        </p:txBody>
      </p:sp>
      <p:sp>
        <p:nvSpPr>
          <p:cNvPr id="4" name="TextBox 3"/>
          <p:cNvSpPr txBox="1"/>
          <p:nvPr/>
        </p:nvSpPr>
        <p:spPr>
          <a:xfrm>
            <a:off x="971600" y="692696"/>
            <a:ext cx="36724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b="1" dirty="0" smtClean="0"/>
              <a:t>한국금융연구원</a:t>
            </a:r>
            <a:r>
              <a:rPr lang="en-US" altLang="ko-KR" b="1" dirty="0" smtClean="0"/>
              <a:t>, </a:t>
            </a:r>
            <a:r>
              <a:rPr lang="ko-KR" altLang="en-US" b="1" dirty="0" smtClean="0"/>
              <a:t>아시아금융학회 정책세미나 발표자료</a:t>
            </a:r>
            <a:endParaRPr lang="ko-KR" altLang="en-US" b="1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8C50E-23AA-4E0D-8BC3-451FEACD5232}" type="slidenum">
              <a:rPr lang="ko-KR" altLang="en-US" smtClean="0"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05909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o-KR" altLang="en-US" b="1" dirty="0" smtClean="0"/>
              <a:t>미국의 실업률 추이</a:t>
            </a:r>
            <a:r>
              <a:rPr lang="en-US" altLang="ko-KR" b="1" dirty="0" smtClean="0"/>
              <a:t/>
            </a:r>
            <a:br>
              <a:rPr lang="en-US" altLang="ko-KR" b="1" dirty="0" smtClean="0"/>
            </a:br>
            <a:r>
              <a:rPr lang="en-US" altLang="ko-KR" b="1" dirty="0" smtClean="0"/>
              <a:t>(1991-2014)</a:t>
            </a:r>
            <a:endParaRPr lang="ko-KR" altLang="en-US" b="1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7BB31-6981-4915-B6A3-DF05AEA5B8FE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10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4098" name="Picture 2" descr="C:\Users\kjs\Desktop\미국의 실업률 추이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6" y="1988840"/>
            <a:ext cx="6913843" cy="3808510"/>
          </a:xfrm>
          <a:prstGeom prst="rect">
            <a:avLst/>
          </a:prstGeom>
          <a:noFill/>
        </p:spPr>
      </p:pic>
      <p:sp>
        <p:nvSpPr>
          <p:cNvPr id="6" name="타원 5"/>
          <p:cNvSpPr/>
          <p:nvPr/>
        </p:nvSpPr>
        <p:spPr>
          <a:xfrm>
            <a:off x="2411760" y="3933056"/>
            <a:ext cx="216024" cy="93610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7" name="타원 6"/>
          <p:cNvSpPr/>
          <p:nvPr/>
        </p:nvSpPr>
        <p:spPr>
          <a:xfrm>
            <a:off x="3707904" y="4941168"/>
            <a:ext cx="144016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8" name="타원 7"/>
          <p:cNvSpPr/>
          <p:nvPr/>
        </p:nvSpPr>
        <p:spPr>
          <a:xfrm>
            <a:off x="5148064" y="4437112"/>
            <a:ext cx="288032" cy="93610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4012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o-KR" altLang="en-US" b="1" dirty="0" smtClean="0"/>
              <a:t>미국의 경제성장률 추이</a:t>
            </a:r>
            <a:r>
              <a:rPr lang="en-US" altLang="ko-KR" b="1" dirty="0" smtClean="0"/>
              <a:t/>
            </a:r>
            <a:br>
              <a:rPr lang="en-US" altLang="ko-KR" b="1" dirty="0" smtClean="0"/>
            </a:br>
            <a:r>
              <a:rPr lang="en-US" altLang="ko-KR" b="1" dirty="0" smtClean="0"/>
              <a:t>(1991-2014)</a:t>
            </a:r>
            <a:endParaRPr lang="ko-KR" altLang="en-US" b="1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7BB31-6981-4915-B6A3-DF05AEA5B8FE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11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3074" name="Picture 2" descr="C:\Users\kjs\Desktop\미국의 경제성장률 추이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1916832"/>
            <a:ext cx="7410135" cy="4081894"/>
          </a:xfrm>
          <a:prstGeom prst="rect">
            <a:avLst/>
          </a:prstGeom>
          <a:noFill/>
        </p:spPr>
      </p:pic>
      <p:sp>
        <p:nvSpPr>
          <p:cNvPr id="6" name="타원 5"/>
          <p:cNvSpPr/>
          <p:nvPr/>
        </p:nvSpPr>
        <p:spPr>
          <a:xfrm>
            <a:off x="1763688" y="2204864"/>
            <a:ext cx="144016" cy="136815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7" name="타원 6"/>
          <p:cNvSpPr/>
          <p:nvPr/>
        </p:nvSpPr>
        <p:spPr>
          <a:xfrm>
            <a:off x="3275856" y="2060848"/>
            <a:ext cx="144016" cy="165618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8" name="타원 7"/>
          <p:cNvSpPr/>
          <p:nvPr/>
        </p:nvSpPr>
        <p:spPr>
          <a:xfrm>
            <a:off x="4572000" y="1988840"/>
            <a:ext cx="432048" cy="1800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9862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smtClean="0"/>
              <a:t>미국 금리인상의 파급채널</a:t>
            </a:r>
            <a:endParaRPr lang="ko-KR" altLang="en-US" b="1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ko-KR" altLang="en-US" dirty="0" err="1" smtClean="0"/>
              <a:t>신흥시장국</a:t>
            </a:r>
            <a:r>
              <a:rPr lang="ko-KR" altLang="en-US" dirty="0" smtClean="0"/>
              <a:t> 경기침체 채널 </a:t>
            </a:r>
            <a:r>
              <a:rPr lang="en-US" altLang="ko-KR" dirty="0" smtClean="0"/>
              <a:t>: </a:t>
            </a:r>
            <a:r>
              <a:rPr lang="ko-KR" altLang="en-US" dirty="0" smtClean="0"/>
              <a:t>세계경기침체로 인한 수출감소로 경기침체</a:t>
            </a:r>
            <a:r>
              <a:rPr lang="en-US" altLang="ko-KR" dirty="0" smtClean="0"/>
              <a:t>,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신흥시장국</a:t>
            </a:r>
            <a:r>
              <a:rPr lang="ko-KR" altLang="en-US" dirty="0" smtClean="0"/>
              <a:t> 금리인상으로 경기침체</a:t>
            </a:r>
            <a:endParaRPr lang="en-US" altLang="ko-KR" dirty="0" smtClean="0"/>
          </a:p>
          <a:p>
            <a:r>
              <a:rPr lang="ko-KR" altLang="en-US" dirty="0" smtClean="0"/>
              <a:t>달러 강세로 인한 </a:t>
            </a:r>
            <a:r>
              <a:rPr lang="ko-KR" altLang="en-US" dirty="0" err="1" smtClean="0"/>
              <a:t>신흥시장국</a:t>
            </a:r>
            <a:r>
              <a:rPr lang="ko-KR" altLang="en-US" dirty="0" smtClean="0"/>
              <a:t> 통화약세</a:t>
            </a:r>
            <a:r>
              <a:rPr lang="en-US" altLang="ko-KR" dirty="0" smtClean="0"/>
              <a:t>+ </a:t>
            </a:r>
            <a:r>
              <a:rPr lang="ko-KR" altLang="en-US" dirty="0" smtClean="0"/>
              <a:t>자본유출로 인한 </a:t>
            </a:r>
            <a:r>
              <a:rPr lang="ko-KR" altLang="en-US" dirty="0" err="1" smtClean="0"/>
              <a:t>신흥시장국</a:t>
            </a:r>
            <a:r>
              <a:rPr lang="ko-KR" altLang="en-US" dirty="0" smtClean="0"/>
              <a:t> 통화약세</a:t>
            </a:r>
            <a:endParaRPr lang="en-US" altLang="ko-KR" dirty="0" smtClean="0"/>
          </a:p>
          <a:p>
            <a:r>
              <a:rPr lang="ko-KR" altLang="en-US" dirty="0" smtClean="0"/>
              <a:t>자본유출 채널 </a:t>
            </a:r>
            <a:r>
              <a:rPr lang="en-US" altLang="ko-KR" dirty="0" smtClean="0"/>
              <a:t>: </a:t>
            </a:r>
            <a:r>
              <a:rPr lang="ko-KR" altLang="en-US" dirty="0" smtClean="0"/>
              <a:t>금리차이로 자본유출</a:t>
            </a:r>
            <a:r>
              <a:rPr lang="en-US" altLang="ko-KR" dirty="0" smtClean="0"/>
              <a:t>, </a:t>
            </a:r>
            <a:r>
              <a:rPr lang="ko-KR" altLang="en-US" dirty="0" smtClean="0"/>
              <a:t>환율상승으로 자본유출</a:t>
            </a:r>
            <a:r>
              <a:rPr lang="en-US" altLang="ko-KR" dirty="0" smtClean="0"/>
              <a:t>, </a:t>
            </a:r>
            <a:r>
              <a:rPr lang="ko-KR" altLang="en-US" dirty="0" smtClean="0"/>
              <a:t>수출감소로 인한 대외신뢰도 하락에 의한 자본유출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7BB31-6981-4915-B6A3-DF05AEA5B8FE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12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2330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o-KR" altLang="en-US" b="1" dirty="0" smtClean="0"/>
              <a:t>미국의 금리인상과 </a:t>
            </a:r>
            <a:r>
              <a:rPr lang="en-US" altLang="ko-KR" b="1" dirty="0" smtClean="0"/>
              <a:t/>
            </a:r>
            <a:br>
              <a:rPr lang="en-US" altLang="ko-KR" b="1" dirty="0" smtClean="0"/>
            </a:br>
            <a:r>
              <a:rPr lang="ko-KR" altLang="en-US" b="1" dirty="0" err="1" smtClean="0"/>
              <a:t>신흥시장국</a:t>
            </a:r>
            <a:r>
              <a:rPr lang="ko-KR" altLang="en-US" b="1" dirty="0" smtClean="0"/>
              <a:t> 경제</a:t>
            </a:r>
            <a:endParaRPr lang="ko-KR" altLang="en-US" b="1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7BB31-6981-4915-B6A3-DF05AEA5B8FE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13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타원 4"/>
          <p:cNvSpPr/>
          <p:nvPr/>
        </p:nvSpPr>
        <p:spPr>
          <a:xfrm>
            <a:off x="683568" y="3356992"/>
            <a:ext cx="2232248" cy="10801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>
                <a:solidFill>
                  <a:prstClr val="white"/>
                </a:solidFill>
              </a:rPr>
              <a:t>미국의 </a:t>
            </a:r>
            <a:endParaRPr lang="en-US" altLang="ko-KR" dirty="0">
              <a:solidFill>
                <a:prstClr val="white"/>
              </a:solidFill>
            </a:endParaRPr>
          </a:p>
          <a:p>
            <a:pPr algn="ctr"/>
            <a:r>
              <a:rPr lang="ko-KR" altLang="en-US" dirty="0">
                <a:solidFill>
                  <a:prstClr val="white"/>
                </a:solidFill>
              </a:rPr>
              <a:t>금리인상</a:t>
            </a:r>
          </a:p>
        </p:txBody>
      </p:sp>
      <p:sp>
        <p:nvSpPr>
          <p:cNvPr id="6" name="직사각형 5"/>
          <p:cNvSpPr/>
          <p:nvPr/>
        </p:nvSpPr>
        <p:spPr>
          <a:xfrm>
            <a:off x="3779912" y="2276872"/>
            <a:ext cx="2088232" cy="10081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 err="1">
                <a:solidFill>
                  <a:prstClr val="white"/>
                </a:solidFill>
              </a:rPr>
              <a:t>신흥시장국</a:t>
            </a:r>
            <a:endParaRPr lang="en-US" altLang="ko-KR" dirty="0">
              <a:solidFill>
                <a:prstClr val="white"/>
              </a:solidFill>
            </a:endParaRPr>
          </a:p>
          <a:p>
            <a:pPr algn="ctr"/>
            <a:r>
              <a:rPr lang="ko-KR" altLang="en-US" dirty="0">
                <a:solidFill>
                  <a:prstClr val="white"/>
                </a:solidFill>
              </a:rPr>
              <a:t>수출감소 및 </a:t>
            </a:r>
            <a:endParaRPr lang="en-US" altLang="ko-KR" dirty="0">
              <a:solidFill>
                <a:prstClr val="white"/>
              </a:solidFill>
            </a:endParaRPr>
          </a:p>
          <a:p>
            <a:pPr algn="ctr"/>
            <a:r>
              <a:rPr lang="ko-KR" altLang="en-US" dirty="0">
                <a:solidFill>
                  <a:prstClr val="white"/>
                </a:solidFill>
              </a:rPr>
              <a:t>경기침체</a:t>
            </a:r>
          </a:p>
        </p:txBody>
      </p:sp>
      <p:sp>
        <p:nvSpPr>
          <p:cNvPr id="7" name="직사각형 6"/>
          <p:cNvSpPr/>
          <p:nvPr/>
        </p:nvSpPr>
        <p:spPr>
          <a:xfrm>
            <a:off x="3635896" y="3933056"/>
            <a:ext cx="2232248" cy="12241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 err="1">
                <a:solidFill>
                  <a:prstClr val="white"/>
                </a:solidFill>
              </a:rPr>
              <a:t>신흥시장국</a:t>
            </a:r>
            <a:endParaRPr lang="en-US" altLang="ko-KR" dirty="0">
              <a:solidFill>
                <a:prstClr val="white"/>
              </a:solidFill>
            </a:endParaRPr>
          </a:p>
          <a:p>
            <a:pPr algn="ctr"/>
            <a:r>
              <a:rPr lang="ko-KR" altLang="en-US" dirty="0">
                <a:solidFill>
                  <a:prstClr val="white"/>
                </a:solidFill>
              </a:rPr>
              <a:t>자본유출</a:t>
            </a:r>
            <a:r>
              <a:rPr lang="en-US" altLang="ko-KR" dirty="0">
                <a:solidFill>
                  <a:prstClr val="white"/>
                </a:solidFill>
              </a:rPr>
              <a:t>, </a:t>
            </a:r>
            <a:r>
              <a:rPr lang="ko-KR" altLang="en-US" dirty="0">
                <a:solidFill>
                  <a:prstClr val="white"/>
                </a:solidFill>
              </a:rPr>
              <a:t> </a:t>
            </a:r>
            <a:endParaRPr lang="en-US" altLang="ko-KR" dirty="0">
              <a:solidFill>
                <a:prstClr val="white"/>
              </a:solidFill>
            </a:endParaRPr>
          </a:p>
          <a:p>
            <a:pPr algn="ctr"/>
            <a:r>
              <a:rPr lang="ko-KR" altLang="en-US" dirty="0">
                <a:solidFill>
                  <a:prstClr val="white"/>
                </a:solidFill>
              </a:rPr>
              <a:t>주가하락 및 환율변동</a:t>
            </a:r>
          </a:p>
        </p:txBody>
      </p:sp>
      <p:sp>
        <p:nvSpPr>
          <p:cNvPr id="8" name="오른쪽 화살표 7"/>
          <p:cNvSpPr/>
          <p:nvPr/>
        </p:nvSpPr>
        <p:spPr>
          <a:xfrm rot="19026966">
            <a:off x="2915816" y="2996952"/>
            <a:ext cx="432048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9" name="오른쪽 화살표 8"/>
          <p:cNvSpPr/>
          <p:nvPr/>
        </p:nvSpPr>
        <p:spPr>
          <a:xfrm rot="1924237">
            <a:off x="2843808" y="4365104"/>
            <a:ext cx="360040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10" name="타원 9"/>
          <p:cNvSpPr/>
          <p:nvPr/>
        </p:nvSpPr>
        <p:spPr>
          <a:xfrm>
            <a:off x="6300192" y="3284984"/>
            <a:ext cx="2232248" cy="100811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 err="1">
                <a:solidFill>
                  <a:prstClr val="white"/>
                </a:solidFill>
              </a:rPr>
              <a:t>신흥시장국</a:t>
            </a:r>
            <a:r>
              <a:rPr lang="ko-KR" altLang="en-US" dirty="0">
                <a:solidFill>
                  <a:prstClr val="white"/>
                </a:solidFill>
              </a:rPr>
              <a:t> 금융 및 외환위기</a:t>
            </a:r>
          </a:p>
        </p:txBody>
      </p:sp>
      <p:sp>
        <p:nvSpPr>
          <p:cNvPr id="11" name="오른쪽 화살표 10"/>
          <p:cNvSpPr/>
          <p:nvPr/>
        </p:nvSpPr>
        <p:spPr>
          <a:xfrm rot="2063785">
            <a:off x="6220100" y="2871487"/>
            <a:ext cx="432048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12" name="오른쪽 화살표 11"/>
          <p:cNvSpPr/>
          <p:nvPr/>
        </p:nvSpPr>
        <p:spPr>
          <a:xfrm rot="19194365">
            <a:off x="6084168" y="4293096"/>
            <a:ext cx="360040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6742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smtClean="0"/>
              <a:t>미국 금리인상의 특징</a:t>
            </a:r>
            <a:endParaRPr lang="ko-KR" altLang="en-US" b="1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ko-KR" dirty="0" smtClean="0"/>
              <a:t>1990-2015</a:t>
            </a:r>
            <a:r>
              <a:rPr lang="ko-KR" altLang="en-US" dirty="0" smtClean="0"/>
              <a:t>년간 </a:t>
            </a:r>
            <a:r>
              <a:rPr lang="en-US" altLang="ko-KR" dirty="0" smtClean="0"/>
              <a:t>4</a:t>
            </a:r>
            <a:r>
              <a:rPr lang="ko-KR" altLang="en-US" dirty="0" smtClean="0"/>
              <a:t>회 인상</a:t>
            </a:r>
            <a:r>
              <a:rPr lang="en-US" altLang="ko-KR" dirty="0" smtClean="0"/>
              <a:t> : 1997</a:t>
            </a:r>
            <a:r>
              <a:rPr lang="ko-KR" altLang="en-US" dirty="0" smtClean="0"/>
              <a:t>년 </a:t>
            </a:r>
            <a:r>
              <a:rPr lang="en-US" altLang="ko-KR" dirty="0" smtClean="0"/>
              <a:t>0.25% </a:t>
            </a:r>
            <a:r>
              <a:rPr lang="ko-KR" altLang="en-US" dirty="0" smtClean="0"/>
              <a:t>인상제외 시 </a:t>
            </a:r>
            <a:r>
              <a:rPr lang="en-US" altLang="ko-KR" dirty="0" smtClean="0"/>
              <a:t>3</a:t>
            </a:r>
            <a:r>
              <a:rPr lang="ko-KR" altLang="en-US" dirty="0" smtClean="0"/>
              <a:t>회 인상 </a:t>
            </a:r>
            <a:r>
              <a:rPr lang="en-US" altLang="ko-KR" dirty="0" smtClean="0"/>
              <a:t>: 1994</a:t>
            </a:r>
            <a:r>
              <a:rPr lang="ko-KR" altLang="en-US" dirty="0" smtClean="0"/>
              <a:t>년</a:t>
            </a:r>
            <a:r>
              <a:rPr lang="en-US" altLang="ko-KR" dirty="0" smtClean="0"/>
              <a:t>-1995</a:t>
            </a:r>
            <a:r>
              <a:rPr lang="ko-KR" altLang="en-US" dirty="0" smtClean="0"/>
              <a:t>년</a:t>
            </a:r>
            <a:r>
              <a:rPr lang="en-US" altLang="ko-KR" dirty="0" smtClean="0"/>
              <a:t>, 1999</a:t>
            </a:r>
            <a:r>
              <a:rPr lang="ko-KR" altLang="en-US" dirty="0" smtClean="0"/>
              <a:t>년</a:t>
            </a:r>
            <a:r>
              <a:rPr lang="en-US" altLang="ko-KR" dirty="0" smtClean="0"/>
              <a:t>-2000</a:t>
            </a:r>
            <a:r>
              <a:rPr lang="ko-KR" altLang="en-US" dirty="0" smtClean="0"/>
              <a:t>년</a:t>
            </a:r>
            <a:r>
              <a:rPr lang="en-US" altLang="ko-KR" dirty="0" smtClean="0"/>
              <a:t>, 2004</a:t>
            </a:r>
            <a:r>
              <a:rPr lang="ko-KR" altLang="en-US" dirty="0" smtClean="0"/>
              <a:t>년</a:t>
            </a:r>
            <a:r>
              <a:rPr lang="en-US" altLang="ko-KR" dirty="0" smtClean="0"/>
              <a:t>-2006</a:t>
            </a:r>
            <a:r>
              <a:rPr lang="ko-KR" altLang="en-US" dirty="0" smtClean="0"/>
              <a:t>년</a:t>
            </a:r>
            <a:endParaRPr lang="en-US" altLang="ko-KR" dirty="0" smtClean="0"/>
          </a:p>
          <a:p>
            <a:pPr lvl="0"/>
            <a:r>
              <a:rPr lang="ko-KR" altLang="en-US" dirty="0">
                <a:solidFill>
                  <a:prstClr val="black"/>
                </a:solidFill>
              </a:rPr>
              <a:t>인상 시 </a:t>
            </a:r>
            <a:r>
              <a:rPr lang="en-US" altLang="ko-KR" dirty="0">
                <a:solidFill>
                  <a:prstClr val="black"/>
                </a:solidFill>
              </a:rPr>
              <a:t>1-2</a:t>
            </a:r>
            <a:r>
              <a:rPr lang="ko-KR" altLang="en-US" dirty="0">
                <a:solidFill>
                  <a:prstClr val="black"/>
                </a:solidFill>
              </a:rPr>
              <a:t>년 이내에 </a:t>
            </a:r>
            <a:r>
              <a:rPr lang="en-US" altLang="ko-KR" dirty="0">
                <a:solidFill>
                  <a:prstClr val="black"/>
                </a:solidFill>
              </a:rPr>
              <a:t>3%-4% </a:t>
            </a:r>
            <a:r>
              <a:rPr lang="ko-KR" altLang="en-US" dirty="0">
                <a:solidFill>
                  <a:prstClr val="black"/>
                </a:solidFill>
              </a:rPr>
              <a:t>큰 폭으로 급속히 </a:t>
            </a:r>
            <a:r>
              <a:rPr lang="ko-KR" altLang="en-US" dirty="0" smtClean="0">
                <a:solidFill>
                  <a:prstClr val="black"/>
                </a:solidFill>
              </a:rPr>
              <a:t>인상</a:t>
            </a:r>
            <a:endParaRPr lang="en-US" altLang="ko-KR" dirty="0"/>
          </a:p>
          <a:p>
            <a:r>
              <a:rPr lang="en-US" altLang="ko-KR" dirty="0" smtClean="0"/>
              <a:t>2</a:t>
            </a:r>
            <a:r>
              <a:rPr lang="ko-KR" altLang="en-US" dirty="0" smtClean="0"/>
              <a:t>회 세계경제위기 발생 </a:t>
            </a:r>
            <a:r>
              <a:rPr lang="en-US" altLang="ko-KR" dirty="0" smtClean="0"/>
              <a:t>(1997</a:t>
            </a:r>
            <a:r>
              <a:rPr lang="ko-KR" altLang="en-US" dirty="0" smtClean="0"/>
              <a:t>년 아시아 외환위기</a:t>
            </a:r>
            <a:r>
              <a:rPr lang="en-US" altLang="ko-KR" dirty="0" smtClean="0"/>
              <a:t>, 2008</a:t>
            </a:r>
            <a:r>
              <a:rPr lang="ko-KR" altLang="en-US" dirty="0" smtClean="0"/>
              <a:t>년 글로벌 금융위기</a:t>
            </a:r>
            <a:r>
              <a:rPr lang="en-US" altLang="ko-KR" dirty="0" smtClean="0"/>
              <a:t>)</a:t>
            </a:r>
          </a:p>
          <a:p>
            <a:pPr lvl="0"/>
            <a:r>
              <a:rPr lang="ko-KR" altLang="en-US" dirty="0">
                <a:solidFill>
                  <a:prstClr val="black"/>
                </a:solidFill>
              </a:rPr>
              <a:t>금리인상 시작 후 </a:t>
            </a:r>
            <a:r>
              <a:rPr lang="en-US" altLang="ko-KR" dirty="0">
                <a:solidFill>
                  <a:prstClr val="black"/>
                </a:solidFill>
              </a:rPr>
              <a:t>2-3</a:t>
            </a:r>
            <a:r>
              <a:rPr lang="ko-KR" altLang="en-US" dirty="0">
                <a:solidFill>
                  <a:prstClr val="black"/>
                </a:solidFill>
              </a:rPr>
              <a:t>년 이내에 금융 및 외환위기 발생</a:t>
            </a:r>
            <a:endParaRPr lang="en-US" altLang="ko-KR" dirty="0">
              <a:solidFill>
                <a:prstClr val="black"/>
              </a:solidFill>
            </a:endParaRPr>
          </a:p>
          <a:p>
            <a:endParaRPr lang="en-US" altLang="ko-KR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7BB31-6981-4915-B6A3-DF05AEA5B8FE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14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059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o-KR" altLang="en-US" b="1" dirty="0" smtClean="0"/>
              <a:t>미국의 금리추이</a:t>
            </a:r>
            <a:r>
              <a:rPr lang="en-US" altLang="ko-KR" b="1" dirty="0" smtClean="0"/>
              <a:t/>
            </a:r>
            <a:br>
              <a:rPr lang="en-US" altLang="ko-KR" b="1" dirty="0" smtClean="0"/>
            </a:br>
            <a:r>
              <a:rPr lang="en-US" altLang="ko-KR" b="1" dirty="0" smtClean="0"/>
              <a:t>(1991.1-2015.5)</a:t>
            </a:r>
            <a:endParaRPr lang="ko-KR" altLang="en-US" b="1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7BB31-6981-4915-B6A3-DF05AEA5B8FE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15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3074" name="Picture 2" descr="C:\Users\kjs\Desktop\미국의 금리추이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6" y="1988840"/>
            <a:ext cx="6913842" cy="380850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454126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smtClean="0"/>
              <a:t>미국 금리인상의 패</a:t>
            </a:r>
            <a:r>
              <a:rPr lang="ko-KR" altLang="en-US" b="1" dirty="0"/>
              <a:t>턴</a:t>
            </a:r>
          </a:p>
        </p:txBody>
      </p:sp>
      <p:graphicFrame>
        <p:nvGraphicFramePr>
          <p:cNvPr id="4" name="내용 개체 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50817723"/>
              </p:ext>
            </p:extLst>
          </p:nvPr>
        </p:nvGraphicFramePr>
        <p:xfrm>
          <a:off x="1619672" y="2492896"/>
          <a:ext cx="6048455" cy="3251454"/>
        </p:xfrm>
        <a:graphic>
          <a:graphicData uri="http://schemas.openxmlformats.org/drawingml/2006/table">
            <a:tbl>
              <a:tblPr/>
              <a:tblGrid>
                <a:gridCol w="2289832"/>
                <a:gridCol w="2246437"/>
                <a:gridCol w="1512186"/>
              </a:tblGrid>
              <a:tr h="326721"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b="1" kern="0" spc="0" dirty="0">
                          <a:solidFill>
                            <a:srgbClr val="000000"/>
                          </a:solidFill>
                          <a:effectLst/>
                          <a:latin typeface="바탕"/>
                          <a:ea typeface="바탕"/>
                        </a:rPr>
                        <a:t>미국 금리인상 기간</a:t>
                      </a:r>
                      <a:endParaRPr lang="ko-KR" altLang="en-US" sz="1400" b="1" kern="0" spc="0" dirty="0">
                        <a:solidFill>
                          <a:srgbClr val="000000"/>
                        </a:solidFill>
                        <a:effectLst/>
                        <a:latin typeface="바탕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b="1" kern="0" spc="0">
                          <a:solidFill>
                            <a:srgbClr val="000000"/>
                          </a:solidFill>
                          <a:effectLst/>
                          <a:latin typeface="바탕"/>
                          <a:ea typeface="바탕"/>
                        </a:rPr>
                        <a:t>인상 폭</a:t>
                      </a:r>
                      <a:endParaRPr lang="ko-KR" altLang="en-US" sz="1400" b="1" kern="0" spc="0">
                        <a:solidFill>
                          <a:srgbClr val="000000"/>
                        </a:solidFill>
                        <a:effectLst/>
                        <a:latin typeface="바탕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b="1" kern="0" spc="0">
                          <a:solidFill>
                            <a:srgbClr val="000000"/>
                          </a:solidFill>
                          <a:effectLst/>
                          <a:latin typeface="바탕"/>
                          <a:ea typeface="바탕"/>
                        </a:rPr>
                        <a:t>연관된 위기</a:t>
                      </a:r>
                      <a:endParaRPr lang="ko-KR" altLang="en-US" sz="1400" b="1" kern="0" spc="0">
                        <a:solidFill>
                          <a:srgbClr val="000000"/>
                        </a:solidFill>
                        <a:effectLst/>
                        <a:latin typeface="바탕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1601"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400" b="1" kern="0" spc="0" dirty="0">
                          <a:solidFill>
                            <a:srgbClr val="000000"/>
                          </a:solidFill>
                          <a:effectLst/>
                          <a:latin typeface="바탕"/>
                        </a:rPr>
                        <a:t>1994.1-1995.2(1</a:t>
                      </a:r>
                      <a:r>
                        <a:rPr lang="ko-KR" altLang="en-US" sz="1400" b="1" kern="0" spc="0" dirty="0">
                          <a:solidFill>
                            <a:srgbClr val="000000"/>
                          </a:solidFill>
                          <a:effectLst/>
                          <a:latin typeface="바탕"/>
                          <a:ea typeface="바탕"/>
                        </a:rPr>
                        <a:t>년 </a:t>
                      </a:r>
                      <a:r>
                        <a:rPr lang="en-US" altLang="ko-KR" sz="1400" b="1" kern="0" spc="0" dirty="0">
                          <a:solidFill>
                            <a:srgbClr val="000000"/>
                          </a:solidFill>
                          <a:effectLst/>
                          <a:latin typeface="바탕"/>
                        </a:rPr>
                        <a:t>2</a:t>
                      </a:r>
                      <a:r>
                        <a:rPr lang="ko-KR" altLang="en-US" sz="1400" b="1" kern="0" spc="0" dirty="0">
                          <a:solidFill>
                            <a:srgbClr val="000000"/>
                          </a:solidFill>
                          <a:effectLst/>
                          <a:latin typeface="바탕"/>
                          <a:ea typeface="바탕"/>
                        </a:rPr>
                        <a:t>개월</a:t>
                      </a:r>
                      <a:r>
                        <a:rPr lang="en-US" altLang="ko-KR" sz="1400" b="1" kern="0" spc="0" dirty="0">
                          <a:solidFill>
                            <a:srgbClr val="000000"/>
                          </a:solidFill>
                          <a:effectLst/>
                          <a:latin typeface="바탕"/>
                        </a:rPr>
                        <a:t>)</a:t>
                      </a: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400" b="1" kern="0" spc="0" dirty="0">
                          <a:solidFill>
                            <a:srgbClr val="000000"/>
                          </a:solidFill>
                          <a:effectLst/>
                          <a:latin typeface="바탕"/>
                        </a:rPr>
                        <a:t>3% </a:t>
                      </a:r>
                    </a:p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400" b="1" kern="0" spc="0" dirty="0">
                          <a:solidFill>
                            <a:srgbClr val="000000"/>
                          </a:solidFill>
                          <a:effectLst/>
                          <a:latin typeface="바탕"/>
                        </a:rPr>
                        <a:t>(3%</a:t>
                      </a:r>
                      <a:r>
                        <a:rPr lang="ko-KR" altLang="en-US" sz="1400" b="1" kern="0" spc="0" dirty="0">
                          <a:solidFill>
                            <a:srgbClr val="000000"/>
                          </a:solidFill>
                          <a:effectLst/>
                          <a:ea typeface="바탕"/>
                        </a:rPr>
                        <a:t>에서 </a:t>
                      </a:r>
                      <a:r>
                        <a:rPr lang="en-US" altLang="ko-KR" sz="1400" b="1" kern="0" spc="0" dirty="0">
                          <a:solidFill>
                            <a:srgbClr val="000000"/>
                          </a:solidFill>
                          <a:effectLst/>
                          <a:latin typeface="바탕"/>
                        </a:rPr>
                        <a:t>6%</a:t>
                      </a:r>
                      <a:r>
                        <a:rPr lang="ko-KR" altLang="en-US" sz="1400" b="1" kern="0" spc="0" dirty="0">
                          <a:solidFill>
                            <a:srgbClr val="000000"/>
                          </a:solidFill>
                          <a:effectLst/>
                          <a:ea typeface="바탕"/>
                        </a:rPr>
                        <a:t>로 인상</a:t>
                      </a:r>
                      <a:r>
                        <a:rPr lang="en-US" altLang="ko-KR" sz="1400" b="1" kern="0" spc="0" dirty="0">
                          <a:solidFill>
                            <a:srgbClr val="000000"/>
                          </a:solidFill>
                          <a:effectLst/>
                          <a:latin typeface="바탕"/>
                        </a:rPr>
                        <a:t>)</a:t>
                      </a:r>
                      <a:endParaRPr lang="ko-KR" altLang="en-US" sz="1400" b="1" kern="0" spc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400" b="1" kern="0" spc="0">
                          <a:solidFill>
                            <a:srgbClr val="000000"/>
                          </a:solidFill>
                          <a:effectLst/>
                          <a:latin typeface="바탕"/>
                        </a:rPr>
                        <a:t>1997</a:t>
                      </a:r>
                      <a:r>
                        <a:rPr lang="ko-KR" altLang="en-US" sz="1400" b="1" kern="0" spc="0">
                          <a:solidFill>
                            <a:srgbClr val="000000"/>
                          </a:solidFill>
                          <a:effectLst/>
                          <a:latin typeface="바탕"/>
                          <a:ea typeface="바탕"/>
                        </a:rPr>
                        <a:t>년 </a:t>
                      </a:r>
                      <a:endParaRPr lang="ko-KR" altLang="en-US" sz="1400" b="1" kern="0" spc="0">
                        <a:solidFill>
                          <a:srgbClr val="000000"/>
                        </a:solidFill>
                        <a:effectLst/>
                        <a:latin typeface="바탕"/>
                      </a:endParaRPr>
                    </a:p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b="1" kern="0" spc="0">
                          <a:solidFill>
                            <a:srgbClr val="000000"/>
                          </a:solidFill>
                          <a:effectLst/>
                          <a:ea typeface="바탕"/>
                        </a:rPr>
                        <a:t>아시아 외환위기</a:t>
                      </a:r>
                      <a:endParaRPr lang="ko-KR" altLang="en-US" sz="1400" b="1" kern="0" spc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1601"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400" b="1" kern="0" spc="0">
                          <a:solidFill>
                            <a:srgbClr val="000000"/>
                          </a:solidFill>
                          <a:effectLst/>
                          <a:latin typeface="바탕"/>
                        </a:rPr>
                        <a:t>1997.2-1997.4(2</a:t>
                      </a:r>
                      <a:r>
                        <a:rPr lang="ko-KR" altLang="en-US" sz="1400" b="1" kern="0" spc="0">
                          <a:solidFill>
                            <a:srgbClr val="000000"/>
                          </a:solidFill>
                          <a:effectLst/>
                          <a:latin typeface="바탕"/>
                          <a:ea typeface="바탕"/>
                        </a:rPr>
                        <a:t>개월</a:t>
                      </a:r>
                      <a:r>
                        <a:rPr lang="en-US" altLang="ko-KR" sz="1400" b="1" kern="0" spc="0">
                          <a:solidFill>
                            <a:srgbClr val="000000"/>
                          </a:solidFill>
                          <a:effectLst/>
                          <a:latin typeface="바탕"/>
                        </a:rPr>
                        <a:t>)</a:t>
                      </a: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400" b="1" kern="0" spc="0" dirty="0">
                          <a:solidFill>
                            <a:srgbClr val="000000"/>
                          </a:solidFill>
                          <a:effectLst/>
                          <a:latin typeface="바탕"/>
                        </a:rPr>
                        <a:t>0.25%</a:t>
                      </a:r>
                    </a:p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400" b="1" kern="0" spc="0" dirty="0">
                          <a:solidFill>
                            <a:srgbClr val="000000"/>
                          </a:solidFill>
                          <a:effectLst/>
                          <a:latin typeface="바탕"/>
                        </a:rPr>
                        <a:t>(5.35%</a:t>
                      </a:r>
                      <a:r>
                        <a:rPr lang="ko-KR" altLang="en-US" sz="1400" b="1" kern="0" spc="0" dirty="0">
                          <a:solidFill>
                            <a:srgbClr val="000000"/>
                          </a:solidFill>
                          <a:effectLst/>
                          <a:ea typeface="바탕"/>
                        </a:rPr>
                        <a:t>에서 </a:t>
                      </a:r>
                      <a:r>
                        <a:rPr lang="en-US" altLang="ko-KR" sz="1400" b="1" kern="0" spc="0" dirty="0">
                          <a:solidFill>
                            <a:srgbClr val="000000"/>
                          </a:solidFill>
                          <a:effectLst/>
                          <a:latin typeface="바탕"/>
                        </a:rPr>
                        <a:t>5.5%</a:t>
                      </a:r>
                      <a:r>
                        <a:rPr lang="ko-KR" altLang="en-US" sz="1400" b="1" kern="0" spc="0" dirty="0">
                          <a:solidFill>
                            <a:srgbClr val="000000"/>
                          </a:solidFill>
                          <a:effectLst/>
                          <a:ea typeface="바탕"/>
                        </a:rPr>
                        <a:t>로 인상</a:t>
                      </a:r>
                      <a:r>
                        <a:rPr lang="en-US" altLang="ko-KR" sz="1400" b="1" kern="0" spc="0" dirty="0">
                          <a:solidFill>
                            <a:srgbClr val="000000"/>
                          </a:solidFill>
                          <a:effectLst/>
                          <a:latin typeface="바탕"/>
                        </a:rPr>
                        <a:t>)</a:t>
                      </a:r>
                      <a:endParaRPr lang="ko-KR" altLang="en-US" sz="1400" b="1" kern="0" spc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400" b="1" kern="0" spc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1601"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400" b="1" kern="0" spc="0">
                          <a:solidFill>
                            <a:srgbClr val="000000"/>
                          </a:solidFill>
                          <a:effectLst/>
                          <a:latin typeface="바탕"/>
                        </a:rPr>
                        <a:t>1999.5-2000.5(1</a:t>
                      </a:r>
                      <a:r>
                        <a:rPr lang="ko-KR" altLang="en-US" sz="1400" b="1" kern="0" spc="0">
                          <a:solidFill>
                            <a:srgbClr val="000000"/>
                          </a:solidFill>
                          <a:effectLst/>
                          <a:latin typeface="바탕"/>
                          <a:ea typeface="바탕"/>
                        </a:rPr>
                        <a:t>년</a:t>
                      </a:r>
                      <a:r>
                        <a:rPr lang="en-US" altLang="ko-KR" sz="1400" b="1" kern="0" spc="0">
                          <a:solidFill>
                            <a:srgbClr val="000000"/>
                          </a:solidFill>
                          <a:effectLst/>
                          <a:latin typeface="바탕"/>
                        </a:rPr>
                        <a:t>)</a:t>
                      </a: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400" b="1" kern="0" spc="0" dirty="0">
                          <a:solidFill>
                            <a:srgbClr val="000000"/>
                          </a:solidFill>
                          <a:effectLst/>
                          <a:latin typeface="바탕"/>
                        </a:rPr>
                        <a:t>1.75%</a:t>
                      </a:r>
                    </a:p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400" b="1" kern="0" spc="0" dirty="0">
                          <a:solidFill>
                            <a:srgbClr val="000000"/>
                          </a:solidFill>
                          <a:effectLst/>
                          <a:latin typeface="바탕"/>
                        </a:rPr>
                        <a:t>(4.75%</a:t>
                      </a:r>
                      <a:r>
                        <a:rPr lang="ko-KR" altLang="en-US" sz="1400" b="1" kern="0" spc="0" dirty="0">
                          <a:solidFill>
                            <a:srgbClr val="000000"/>
                          </a:solidFill>
                          <a:effectLst/>
                          <a:ea typeface="바탕"/>
                        </a:rPr>
                        <a:t>에서 </a:t>
                      </a:r>
                      <a:r>
                        <a:rPr lang="en-US" altLang="ko-KR" sz="1400" b="1" kern="0" spc="0" dirty="0">
                          <a:solidFill>
                            <a:srgbClr val="000000"/>
                          </a:solidFill>
                          <a:effectLst/>
                          <a:latin typeface="바탕"/>
                        </a:rPr>
                        <a:t>6.5%</a:t>
                      </a:r>
                      <a:r>
                        <a:rPr lang="ko-KR" altLang="en-US" sz="1400" b="1" kern="0" spc="0" dirty="0">
                          <a:solidFill>
                            <a:srgbClr val="000000"/>
                          </a:solidFill>
                          <a:effectLst/>
                          <a:ea typeface="바탕"/>
                        </a:rPr>
                        <a:t>로 인상</a:t>
                      </a:r>
                      <a:r>
                        <a:rPr lang="en-US" altLang="ko-KR" sz="1400" b="1" kern="0" spc="0" dirty="0">
                          <a:solidFill>
                            <a:srgbClr val="000000"/>
                          </a:solidFill>
                          <a:effectLst/>
                          <a:latin typeface="바탕"/>
                        </a:rPr>
                        <a:t>)</a:t>
                      </a:r>
                      <a:endParaRPr lang="ko-KR" altLang="en-US" sz="1400" b="1" kern="0" spc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400" b="1" kern="0" spc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1601"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400" b="1" kern="0" spc="0">
                          <a:solidFill>
                            <a:srgbClr val="000000"/>
                          </a:solidFill>
                          <a:effectLst/>
                          <a:latin typeface="바탕"/>
                        </a:rPr>
                        <a:t>2004.5-2006.7(2</a:t>
                      </a:r>
                      <a:r>
                        <a:rPr lang="ko-KR" altLang="en-US" sz="1400" b="1" kern="0" spc="0">
                          <a:solidFill>
                            <a:srgbClr val="000000"/>
                          </a:solidFill>
                          <a:effectLst/>
                          <a:latin typeface="바탕"/>
                          <a:ea typeface="바탕"/>
                        </a:rPr>
                        <a:t>년 </a:t>
                      </a:r>
                      <a:r>
                        <a:rPr lang="en-US" altLang="ko-KR" sz="1400" b="1" kern="0" spc="0">
                          <a:solidFill>
                            <a:srgbClr val="000000"/>
                          </a:solidFill>
                          <a:effectLst/>
                          <a:latin typeface="바탕"/>
                        </a:rPr>
                        <a:t>2</a:t>
                      </a:r>
                      <a:r>
                        <a:rPr lang="ko-KR" altLang="en-US" sz="1400" b="1" kern="0" spc="0">
                          <a:solidFill>
                            <a:srgbClr val="000000"/>
                          </a:solidFill>
                          <a:effectLst/>
                          <a:latin typeface="바탕"/>
                          <a:ea typeface="바탕"/>
                        </a:rPr>
                        <a:t>개월</a:t>
                      </a:r>
                      <a:r>
                        <a:rPr lang="en-US" altLang="ko-KR" sz="1400" b="1" kern="0" spc="0">
                          <a:solidFill>
                            <a:srgbClr val="000000"/>
                          </a:solidFill>
                          <a:effectLst/>
                          <a:latin typeface="바탕"/>
                        </a:rPr>
                        <a:t>)</a:t>
                      </a: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400" b="1" kern="0" spc="0">
                          <a:solidFill>
                            <a:srgbClr val="000000"/>
                          </a:solidFill>
                          <a:effectLst/>
                          <a:latin typeface="바탕"/>
                        </a:rPr>
                        <a:t>4.25%</a:t>
                      </a:r>
                    </a:p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400" b="1" kern="0" spc="0">
                          <a:solidFill>
                            <a:srgbClr val="000000"/>
                          </a:solidFill>
                          <a:effectLst/>
                          <a:latin typeface="바탕"/>
                        </a:rPr>
                        <a:t>(1%</a:t>
                      </a:r>
                      <a:r>
                        <a:rPr lang="ko-KR" altLang="en-US" sz="1400" b="1" kern="0" spc="0">
                          <a:solidFill>
                            <a:srgbClr val="000000"/>
                          </a:solidFill>
                          <a:effectLst/>
                          <a:ea typeface="바탕"/>
                        </a:rPr>
                        <a:t>에서 </a:t>
                      </a:r>
                      <a:r>
                        <a:rPr lang="en-US" altLang="ko-KR" sz="1400" b="1" kern="0" spc="0">
                          <a:solidFill>
                            <a:srgbClr val="000000"/>
                          </a:solidFill>
                          <a:effectLst/>
                          <a:latin typeface="바탕"/>
                        </a:rPr>
                        <a:t>5.25%</a:t>
                      </a:r>
                      <a:r>
                        <a:rPr lang="ko-KR" altLang="en-US" sz="1400" b="1" kern="0" spc="0">
                          <a:solidFill>
                            <a:srgbClr val="000000"/>
                          </a:solidFill>
                          <a:effectLst/>
                          <a:ea typeface="바탕"/>
                        </a:rPr>
                        <a:t>로 인상</a:t>
                      </a:r>
                      <a:r>
                        <a:rPr lang="en-US" altLang="ko-KR" sz="1400" b="1" kern="0" spc="0">
                          <a:solidFill>
                            <a:srgbClr val="000000"/>
                          </a:solidFill>
                          <a:effectLst/>
                          <a:latin typeface="바탕"/>
                        </a:rPr>
                        <a:t>)</a:t>
                      </a:r>
                      <a:endParaRPr lang="ko-KR" altLang="en-US" sz="1400" b="1" kern="0" spc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400" b="1" kern="0" spc="0" dirty="0">
                          <a:solidFill>
                            <a:srgbClr val="000000"/>
                          </a:solidFill>
                          <a:effectLst/>
                          <a:latin typeface="바탕"/>
                        </a:rPr>
                        <a:t>2008</a:t>
                      </a:r>
                      <a:r>
                        <a:rPr lang="ko-KR" altLang="en-US" sz="1400" b="1" kern="0" spc="0" dirty="0">
                          <a:solidFill>
                            <a:srgbClr val="000000"/>
                          </a:solidFill>
                          <a:effectLst/>
                          <a:latin typeface="바탕"/>
                          <a:ea typeface="바탕"/>
                        </a:rPr>
                        <a:t>년 </a:t>
                      </a:r>
                      <a:endParaRPr lang="ko-KR" altLang="en-US" sz="1400" b="1" kern="0" spc="0" dirty="0">
                        <a:solidFill>
                          <a:srgbClr val="000000"/>
                        </a:solidFill>
                        <a:effectLst/>
                        <a:latin typeface="바탕"/>
                      </a:endParaRPr>
                    </a:p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b="1" kern="0" spc="0" dirty="0">
                          <a:solidFill>
                            <a:srgbClr val="000000"/>
                          </a:solidFill>
                          <a:effectLst/>
                          <a:ea typeface="바탕"/>
                        </a:rPr>
                        <a:t>글로벌 금융위기</a:t>
                      </a:r>
                      <a:endParaRPr lang="ko-KR" altLang="en-US" sz="1400" b="1" kern="0" spc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908175" y="267652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굴림" pitchFamily="50" charset="-127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굴림" pitchFamily="50" charset="-127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굴림" pitchFamily="50" charset="-127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굴림" pitchFamily="50" charset="-127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굴림" pitchFamily="50" charset="-127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굴림" pitchFamily="50" charset="-127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굴림" pitchFamily="50" charset="-127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굴림" pitchFamily="50" charset="-127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굴림" pitchFamily="50" charset="-127"/>
              </a:defRPr>
            </a:lvl9pPr>
          </a:lstStyle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굴림" pitchFamily="50" charset="-127"/>
              <a:ea typeface="굴림" pitchFamily="50" charset="-127"/>
              <a:cs typeface="굴림" pitchFamily="50" charset="-127"/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8C50E-23AA-4E0D-8BC3-451FEACD5232}" type="slidenum">
              <a:rPr lang="ko-KR" altLang="en-US" smtClean="0"/>
              <a:t>16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6479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4000" b="1" dirty="0">
                <a:solidFill>
                  <a:prstClr val="black"/>
                </a:solidFill>
              </a:rPr>
              <a:t>3. </a:t>
            </a:r>
            <a:r>
              <a:rPr lang="ko-KR" altLang="en-US" sz="4000" b="1" dirty="0">
                <a:solidFill>
                  <a:prstClr val="black"/>
                </a:solidFill>
              </a:rPr>
              <a:t>한</a:t>
            </a:r>
            <a:r>
              <a:rPr lang="en-US" altLang="ko-KR" sz="4000" b="1" dirty="0">
                <a:solidFill>
                  <a:prstClr val="black"/>
                </a:solidFill>
              </a:rPr>
              <a:t>·</a:t>
            </a:r>
            <a:r>
              <a:rPr lang="ko-KR" altLang="en-US" sz="4000" b="1" dirty="0">
                <a:solidFill>
                  <a:prstClr val="black"/>
                </a:solidFill>
              </a:rPr>
              <a:t>중</a:t>
            </a:r>
            <a:r>
              <a:rPr lang="en-US" altLang="ko-KR" sz="4000" b="1" dirty="0">
                <a:solidFill>
                  <a:prstClr val="black"/>
                </a:solidFill>
              </a:rPr>
              <a:t>·</a:t>
            </a:r>
            <a:r>
              <a:rPr lang="ko-KR" altLang="en-US" sz="4000" b="1" dirty="0">
                <a:solidFill>
                  <a:prstClr val="black"/>
                </a:solidFill>
              </a:rPr>
              <a:t>일의 대응정책 비교분석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ko-KR" altLang="en-US" dirty="0" smtClean="0"/>
              <a:t>한중일은 경제여건이 다르며 미국에 금리인상에 대응한 정책선택도 달랐음</a:t>
            </a:r>
            <a:endParaRPr lang="en-US" altLang="ko-KR" dirty="0" smtClean="0"/>
          </a:p>
          <a:p>
            <a:r>
              <a:rPr lang="ko-KR" altLang="en-US" dirty="0" smtClean="0"/>
              <a:t>따라서 한중일의 정책선택을 </a:t>
            </a:r>
            <a:r>
              <a:rPr lang="ko-KR" altLang="en-US" dirty="0" err="1" smtClean="0"/>
              <a:t>비교분석할</a:t>
            </a:r>
            <a:r>
              <a:rPr lang="ko-KR" altLang="en-US" dirty="0" smtClean="0"/>
              <a:t> 경우 미국금리인상에 대한 정책선택의 교훈을 얻을 수 있음</a:t>
            </a:r>
            <a:endParaRPr lang="en-US" altLang="ko-KR" dirty="0" smtClean="0"/>
          </a:p>
          <a:p>
            <a:r>
              <a:rPr lang="ko-KR" altLang="en-US" dirty="0" smtClean="0"/>
              <a:t>미국 금리인상의 </a:t>
            </a:r>
            <a:r>
              <a:rPr lang="ko-KR" altLang="en-US" dirty="0" err="1" smtClean="0"/>
              <a:t>에피소드별로</a:t>
            </a:r>
            <a:r>
              <a:rPr lang="ko-KR" altLang="en-US" dirty="0" smtClean="0"/>
              <a:t> 한중일의 </a:t>
            </a:r>
            <a:r>
              <a:rPr lang="ko-KR" altLang="en-US" dirty="0" smtClean="0"/>
              <a:t>금리 및 환율정책대응을 </a:t>
            </a:r>
            <a:r>
              <a:rPr lang="ko-KR" altLang="en-US" dirty="0" smtClean="0"/>
              <a:t>분석하여 정책선택을 </a:t>
            </a:r>
            <a:r>
              <a:rPr lang="ko-KR" altLang="en-US" dirty="0" smtClean="0"/>
              <a:t>평가함</a:t>
            </a:r>
            <a:endParaRPr lang="en-US" altLang="ko-KR" dirty="0" smtClean="0"/>
          </a:p>
          <a:p>
            <a:r>
              <a:rPr lang="ko-KR" altLang="en-US" b="1" u="sng" dirty="0" smtClean="0"/>
              <a:t>환율정책과 국제통화를 가진 일본의 통화정책은 다른 아시아 국가에 영향을 준다는 측면에서 국제금융전략적 측면이 강함</a:t>
            </a:r>
            <a:endParaRPr lang="ko-KR" altLang="en-US" b="1" u="sng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8C50E-23AA-4E0D-8BC3-451FEACD5232}" type="slidenum">
              <a:rPr lang="ko-KR" altLang="en-US" smtClean="0"/>
              <a:t>17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69234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o-KR" altLang="en-US" b="1" dirty="0" smtClean="0"/>
              <a:t>한</a:t>
            </a:r>
            <a:r>
              <a:rPr lang="en-US" altLang="ko-KR" b="1" dirty="0" smtClean="0"/>
              <a:t>·</a:t>
            </a:r>
            <a:r>
              <a:rPr lang="ko-KR" altLang="en-US" b="1" dirty="0" smtClean="0"/>
              <a:t>중</a:t>
            </a:r>
            <a:r>
              <a:rPr lang="en-US" altLang="ko-KR" b="1" dirty="0" smtClean="0"/>
              <a:t>·</a:t>
            </a:r>
            <a:r>
              <a:rPr lang="ko-KR" altLang="en-US" b="1" dirty="0" smtClean="0"/>
              <a:t>일의 경제여건의 차이점</a:t>
            </a:r>
            <a:endParaRPr lang="ko-KR" altLang="en-US" b="1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67544" y="1844824"/>
            <a:ext cx="8229600" cy="4525963"/>
          </a:xfrm>
        </p:spPr>
        <p:txBody>
          <a:bodyPr>
            <a:normAutofit fontScale="70000" lnSpcReduction="20000"/>
          </a:bodyPr>
          <a:lstStyle/>
          <a:p>
            <a:r>
              <a:rPr lang="ko-KR" altLang="en-US" dirty="0" smtClean="0"/>
              <a:t>일본은 국제통화를 가지고 있으나 한국과 중국은 비교환성 통화를 가지고 있음</a:t>
            </a:r>
            <a:endParaRPr lang="en-US" altLang="ko-KR" dirty="0" smtClean="0"/>
          </a:p>
          <a:p>
            <a:r>
              <a:rPr lang="ko-KR" altLang="en-US" dirty="0" smtClean="0"/>
              <a:t>일본과 한국은 변동환율제도</a:t>
            </a:r>
            <a:r>
              <a:rPr lang="en-US" altLang="ko-KR" dirty="0" smtClean="0"/>
              <a:t>(</a:t>
            </a:r>
            <a:r>
              <a:rPr lang="ko-KR" altLang="en-US" dirty="0" smtClean="0"/>
              <a:t>시장에서 환율결정</a:t>
            </a:r>
            <a:r>
              <a:rPr lang="en-US" altLang="ko-KR" dirty="0" smtClean="0"/>
              <a:t>)</a:t>
            </a:r>
            <a:r>
              <a:rPr lang="ko-KR" altLang="en-US" dirty="0" smtClean="0"/>
              <a:t>를 선택하고 중국은 바스켓 환율제도</a:t>
            </a:r>
            <a:r>
              <a:rPr lang="en-US" altLang="ko-KR" dirty="0" smtClean="0"/>
              <a:t>(</a:t>
            </a:r>
            <a:r>
              <a:rPr lang="ko-KR" altLang="en-US" dirty="0" smtClean="0"/>
              <a:t>고시환율</a:t>
            </a:r>
            <a:r>
              <a:rPr lang="en-US" altLang="ko-KR" dirty="0" smtClean="0"/>
              <a:t>)</a:t>
            </a:r>
            <a:r>
              <a:rPr lang="ko-KR" altLang="en-US" dirty="0" smtClean="0"/>
              <a:t>를 선택하고 있음</a:t>
            </a:r>
            <a:endParaRPr lang="en-US" altLang="ko-KR" dirty="0" smtClean="0"/>
          </a:p>
          <a:p>
            <a:r>
              <a:rPr lang="ko-KR" altLang="en-US" dirty="0" smtClean="0"/>
              <a:t>국제통화를 가지고 있는 일본은 </a:t>
            </a:r>
            <a:r>
              <a:rPr lang="ko-KR" altLang="en-US" dirty="0" err="1" smtClean="0"/>
              <a:t>양적완화</a:t>
            </a:r>
            <a:r>
              <a:rPr lang="ko-KR" altLang="en-US" dirty="0" smtClean="0"/>
              <a:t> 정책이 곧  엔화를 평가절하시키는 간접적 환율정책임</a:t>
            </a:r>
            <a:endParaRPr lang="en-US" altLang="ko-KR" dirty="0" smtClean="0"/>
          </a:p>
          <a:p>
            <a:r>
              <a:rPr lang="ko-KR" altLang="en-US" dirty="0" smtClean="0"/>
              <a:t>한국은 비교환성 통화를 가지고 있어 외환시장 개입에 의해서만이 환율을 올릴 수 있음</a:t>
            </a:r>
            <a:endParaRPr lang="en-US" altLang="ko-KR" dirty="0" smtClean="0"/>
          </a:p>
          <a:p>
            <a:r>
              <a:rPr lang="ko-KR" altLang="en-US" dirty="0" smtClean="0"/>
              <a:t>중국은 바스켓 환율제도로 인해 외환시장 </a:t>
            </a:r>
            <a:r>
              <a:rPr lang="ko-KR" altLang="en-US" dirty="0" err="1" smtClean="0"/>
              <a:t>개입없이</a:t>
            </a:r>
            <a:r>
              <a:rPr lang="ko-KR" altLang="en-US" dirty="0" smtClean="0"/>
              <a:t> 고시환율로 위안화 환율인상 가능</a:t>
            </a:r>
            <a:endParaRPr lang="en-US" altLang="ko-KR" dirty="0" smtClean="0"/>
          </a:p>
          <a:p>
            <a:r>
              <a:rPr lang="ko-KR" altLang="en-US" dirty="0" smtClean="0"/>
              <a:t>한국과 중국이 일본과 같이 </a:t>
            </a:r>
            <a:r>
              <a:rPr lang="ko-KR" altLang="en-US" dirty="0" err="1" smtClean="0"/>
              <a:t>양적완화정책</a:t>
            </a:r>
            <a:r>
              <a:rPr lang="ko-KR" altLang="en-US" dirty="0" smtClean="0"/>
              <a:t> 실시할 경우 환율에는 큰 영향을 미치지 못하고 부동산가격이나 주가버블이 형성됨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8C50E-23AA-4E0D-8BC3-451FEACD5232}" type="slidenum">
              <a:rPr lang="ko-KR" altLang="en-US" smtClean="0"/>
              <a:t>18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92289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smtClean="0"/>
              <a:t>한</a:t>
            </a:r>
            <a:r>
              <a:rPr lang="en-US" altLang="ko-KR" b="1" dirty="0" smtClean="0"/>
              <a:t>·</a:t>
            </a:r>
            <a:r>
              <a:rPr lang="ko-KR" altLang="en-US" b="1" dirty="0" smtClean="0"/>
              <a:t>중</a:t>
            </a:r>
            <a:r>
              <a:rPr lang="en-US" altLang="ko-KR" b="1" dirty="0" smtClean="0"/>
              <a:t>·</a:t>
            </a:r>
            <a:r>
              <a:rPr lang="ko-KR" altLang="en-US" b="1" smtClean="0"/>
              <a:t>일 </a:t>
            </a:r>
            <a:r>
              <a:rPr lang="ko-KR" altLang="en-US" b="1" smtClean="0"/>
              <a:t>국제금</a:t>
            </a:r>
            <a:r>
              <a:rPr lang="ko-KR" altLang="en-US" b="1"/>
              <a:t>융</a:t>
            </a:r>
            <a:r>
              <a:rPr lang="ko-KR" altLang="en-US" b="1" smtClean="0"/>
              <a:t>여건의 </a:t>
            </a:r>
            <a:r>
              <a:rPr lang="ko-KR" altLang="en-US" b="1" dirty="0" smtClean="0"/>
              <a:t>차이</a:t>
            </a:r>
            <a:endParaRPr lang="ko-KR" altLang="en-US" b="1" dirty="0"/>
          </a:p>
        </p:txBody>
      </p:sp>
      <p:graphicFrame>
        <p:nvGraphicFramePr>
          <p:cNvPr id="5" name="내용 개체 틀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62765827"/>
              </p:ext>
            </p:extLst>
          </p:nvPr>
        </p:nvGraphicFramePr>
        <p:xfrm>
          <a:off x="683568" y="2420888"/>
          <a:ext cx="7488830" cy="201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6144"/>
                <a:gridCol w="1440160"/>
                <a:gridCol w="1512168"/>
                <a:gridCol w="1584176"/>
                <a:gridCol w="1656182"/>
              </a:tblGrid>
              <a:tr h="149736">
                <a:tc>
                  <a:txBody>
                    <a:bodyPr/>
                    <a:lstStyle/>
                    <a:p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ko-KR" dirty="0" smtClean="0"/>
                        <a:t>  </a:t>
                      </a:r>
                      <a:r>
                        <a:rPr lang="ko-KR" altLang="en-US" dirty="0" smtClean="0"/>
                        <a:t>국제통화</a:t>
                      </a:r>
                      <a:endParaRPr lang="en-US" altLang="ko-KR" dirty="0" smtClean="0"/>
                    </a:p>
                    <a:p>
                      <a:r>
                        <a:rPr lang="en-US" altLang="ko-KR" dirty="0" smtClean="0"/>
                        <a:t>(</a:t>
                      </a:r>
                      <a:r>
                        <a:rPr lang="ko-KR" altLang="en-US" dirty="0" err="1" smtClean="0"/>
                        <a:t>교환성통화</a:t>
                      </a:r>
                      <a:r>
                        <a:rPr lang="en-US" altLang="ko-KR" dirty="0" smtClean="0"/>
                        <a:t>)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ko-KR" dirty="0" smtClean="0"/>
                        <a:t> </a:t>
                      </a:r>
                      <a:r>
                        <a:rPr lang="ko-KR" altLang="en-US" dirty="0" smtClean="0"/>
                        <a:t>자본자유화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ko-KR" dirty="0" smtClean="0"/>
                        <a:t>  </a:t>
                      </a:r>
                      <a:r>
                        <a:rPr lang="ko-KR" altLang="en-US" baseline="0" dirty="0" smtClean="0"/>
                        <a:t>환율제도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o-KR" altLang="en-US" dirty="0" smtClean="0"/>
                        <a:t>환율조정방법</a:t>
                      </a:r>
                      <a:endParaRPr lang="en-US" altLang="ko-KR" dirty="0" smtClean="0"/>
                    </a:p>
                    <a:p>
                      <a:r>
                        <a:rPr lang="en-US" altLang="ko-KR" dirty="0" smtClean="0"/>
                        <a:t>   </a:t>
                      </a:r>
                      <a:r>
                        <a:rPr lang="ko-KR" altLang="en-US" dirty="0" smtClean="0"/>
                        <a:t>환율정책</a:t>
                      </a:r>
                      <a:endParaRPr lang="ko-KR" altLang="en-US" dirty="0"/>
                    </a:p>
                  </a:txBody>
                  <a:tcPr/>
                </a:tc>
              </a:tr>
              <a:tr h="244393">
                <a:tc>
                  <a:txBody>
                    <a:bodyPr/>
                    <a:lstStyle/>
                    <a:p>
                      <a:r>
                        <a:rPr lang="en-US" altLang="ko-KR" dirty="0" smtClean="0"/>
                        <a:t>      </a:t>
                      </a:r>
                      <a:r>
                        <a:rPr lang="ko-KR" altLang="en-US" dirty="0" smtClean="0"/>
                        <a:t>한국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ko-KR" dirty="0" smtClean="0"/>
                        <a:t>       X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ko-KR" dirty="0" smtClean="0"/>
                        <a:t>      0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ko-KR" dirty="0" smtClean="0"/>
                        <a:t>    </a:t>
                      </a:r>
                      <a:r>
                        <a:rPr lang="ko-KR" altLang="en-US" dirty="0" smtClean="0"/>
                        <a:t>변동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o-KR" altLang="en-US" dirty="0" smtClean="0"/>
                        <a:t>외환시장개입</a:t>
                      </a:r>
                      <a:endParaRPr lang="ko-KR" altLang="en-US" dirty="0"/>
                    </a:p>
                  </a:txBody>
                  <a:tcPr/>
                </a:tc>
              </a:tr>
              <a:tr h="244393">
                <a:tc>
                  <a:txBody>
                    <a:bodyPr/>
                    <a:lstStyle/>
                    <a:p>
                      <a:r>
                        <a:rPr lang="en-US" altLang="ko-KR" dirty="0" smtClean="0"/>
                        <a:t>      </a:t>
                      </a:r>
                      <a:r>
                        <a:rPr lang="ko-KR" altLang="en-US" dirty="0" smtClean="0"/>
                        <a:t>중국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ko-KR" dirty="0" smtClean="0"/>
                        <a:t>   </a:t>
                      </a:r>
                      <a:r>
                        <a:rPr lang="en-US" altLang="ko-KR" baseline="0" dirty="0" smtClean="0"/>
                        <a:t> </a:t>
                      </a:r>
                      <a:r>
                        <a:rPr lang="en-US" altLang="ko-KR" dirty="0" smtClean="0"/>
                        <a:t>   X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ko-KR" dirty="0" smtClean="0"/>
                        <a:t>      X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ko-KR" dirty="0" smtClean="0"/>
                        <a:t> </a:t>
                      </a:r>
                      <a:r>
                        <a:rPr lang="ko-KR" altLang="en-US" dirty="0" smtClean="0"/>
                        <a:t>바스켓</a:t>
                      </a:r>
                      <a:r>
                        <a:rPr lang="en-US" altLang="ko-KR" dirty="0" smtClean="0"/>
                        <a:t>(</a:t>
                      </a:r>
                      <a:r>
                        <a:rPr lang="ko-KR" altLang="en-US" dirty="0" smtClean="0"/>
                        <a:t>고정</a:t>
                      </a:r>
                      <a:r>
                        <a:rPr lang="en-US" altLang="ko-KR" dirty="0" smtClean="0"/>
                        <a:t>)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o-KR" altLang="en-US" dirty="0" smtClean="0"/>
                        <a:t>  환율 고시</a:t>
                      </a:r>
                      <a:endParaRPr lang="ko-KR" altLang="en-US" dirty="0"/>
                    </a:p>
                  </a:txBody>
                  <a:tcPr/>
                </a:tc>
              </a:tr>
              <a:tr h="241045">
                <a:tc>
                  <a:txBody>
                    <a:bodyPr/>
                    <a:lstStyle/>
                    <a:p>
                      <a:r>
                        <a:rPr lang="en-US" altLang="ko-KR" dirty="0" smtClean="0"/>
                        <a:t>      </a:t>
                      </a:r>
                      <a:r>
                        <a:rPr lang="ko-KR" altLang="en-US" dirty="0" smtClean="0"/>
                        <a:t>일본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ko-KR" dirty="0" smtClean="0"/>
                        <a:t>       0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ko-KR" dirty="0" smtClean="0"/>
                        <a:t>      0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ko-KR" dirty="0" smtClean="0"/>
                        <a:t>    </a:t>
                      </a:r>
                      <a:r>
                        <a:rPr lang="ko-KR" altLang="en-US" dirty="0" smtClean="0"/>
                        <a:t>변동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o-KR" altLang="en-US" dirty="0" err="1" smtClean="0"/>
                        <a:t>양적완화</a:t>
                      </a:r>
                      <a:r>
                        <a:rPr lang="ko-KR" altLang="en-US" dirty="0" smtClean="0"/>
                        <a:t> 혹은</a:t>
                      </a:r>
                      <a:endParaRPr lang="en-US" altLang="ko-KR" dirty="0" smtClean="0"/>
                    </a:p>
                    <a:p>
                      <a:r>
                        <a:rPr lang="ko-KR" altLang="en-US" dirty="0" smtClean="0"/>
                        <a:t>외환시장개입</a:t>
                      </a:r>
                      <a:endParaRPr lang="ko-KR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8C50E-23AA-4E0D-8BC3-451FEACD5232}" type="slidenum">
              <a:rPr lang="ko-KR" altLang="en-US" smtClean="0"/>
              <a:t>19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460042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b="1" dirty="0" smtClean="0"/>
              <a:t>- </a:t>
            </a:r>
            <a:r>
              <a:rPr lang="ko-KR" altLang="en-US" b="1" dirty="0" smtClean="0"/>
              <a:t>목 차 </a:t>
            </a:r>
            <a:r>
              <a:rPr lang="en-US" altLang="ko-KR" b="1" dirty="0" smtClean="0"/>
              <a:t>-</a:t>
            </a:r>
            <a:endParaRPr lang="ko-KR" altLang="en-US" b="1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b="1" dirty="0" smtClean="0"/>
              <a:t>  </a:t>
            </a:r>
          </a:p>
          <a:p>
            <a:pPr marL="0" indent="0">
              <a:buNone/>
            </a:pPr>
            <a:r>
              <a:rPr lang="en-US" altLang="ko-KR" b="1" dirty="0"/>
              <a:t> </a:t>
            </a:r>
            <a:r>
              <a:rPr lang="en-US" altLang="ko-KR" b="1" dirty="0" smtClean="0"/>
              <a:t> 1.</a:t>
            </a:r>
            <a:r>
              <a:rPr lang="en-US" altLang="ko-KR" dirty="0" smtClean="0"/>
              <a:t> </a:t>
            </a:r>
            <a:r>
              <a:rPr lang="ko-KR" altLang="en-US" b="1" dirty="0" smtClean="0"/>
              <a:t>미국의 금리인상과 정책대응의 중요성</a:t>
            </a:r>
            <a:endParaRPr lang="en-US" altLang="ko-KR" b="1" dirty="0" smtClean="0"/>
          </a:p>
          <a:p>
            <a:pPr marL="0" indent="0">
              <a:buNone/>
            </a:pPr>
            <a:r>
              <a:rPr lang="en-US" altLang="ko-KR" b="1" dirty="0" smtClean="0"/>
              <a:t>  2. </a:t>
            </a:r>
            <a:r>
              <a:rPr lang="ko-KR" altLang="en-US" b="1" dirty="0" smtClean="0"/>
              <a:t>미국 금리인상의 전망과 영향</a:t>
            </a:r>
            <a:endParaRPr lang="en-US" altLang="ko-KR" b="1" dirty="0" smtClean="0"/>
          </a:p>
          <a:p>
            <a:pPr marL="0" indent="0">
              <a:buNone/>
            </a:pPr>
            <a:r>
              <a:rPr lang="en-US" altLang="ko-KR" b="1" dirty="0" smtClean="0"/>
              <a:t>  3. </a:t>
            </a:r>
            <a:r>
              <a:rPr lang="ko-KR" altLang="en-US" b="1" dirty="0" smtClean="0"/>
              <a:t>한</a:t>
            </a:r>
            <a:r>
              <a:rPr lang="en-US" altLang="ko-KR" b="1" dirty="0" smtClean="0"/>
              <a:t>·</a:t>
            </a:r>
            <a:r>
              <a:rPr lang="ko-KR" altLang="en-US" b="1" dirty="0" smtClean="0"/>
              <a:t>중</a:t>
            </a:r>
            <a:r>
              <a:rPr lang="en-US" altLang="ko-KR" b="1" dirty="0" smtClean="0"/>
              <a:t>·</a:t>
            </a:r>
            <a:r>
              <a:rPr lang="ko-KR" altLang="en-US" b="1" dirty="0" smtClean="0"/>
              <a:t>일의 금리와 환율정책 대응 </a:t>
            </a:r>
            <a:endParaRPr lang="en-US" altLang="ko-KR" b="1" dirty="0" smtClean="0"/>
          </a:p>
          <a:p>
            <a:pPr marL="0" indent="0">
              <a:buNone/>
            </a:pPr>
            <a:r>
              <a:rPr lang="en-US" altLang="ko-KR" b="1" dirty="0"/>
              <a:t>	</a:t>
            </a:r>
            <a:r>
              <a:rPr lang="ko-KR" altLang="en-US" b="1" dirty="0" smtClean="0"/>
              <a:t>비교분석</a:t>
            </a:r>
            <a:endParaRPr lang="en-US" altLang="ko-KR" b="1" dirty="0" smtClean="0"/>
          </a:p>
          <a:p>
            <a:pPr marL="0" indent="0">
              <a:buNone/>
            </a:pPr>
            <a:r>
              <a:rPr lang="en-US" altLang="ko-KR" b="1" dirty="0" smtClean="0"/>
              <a:t>  4. </a:t>
            </a:r>
            <a:r>
              <a:rPr lang="ko-KR" altLang="en-US" b="1" dirty="0" smtClean="0"/>
              <a:t>한국의 금리 및 환율정책 과제</a:t>
            </a:r>
            <a:endParaRPr lang="ko-KR" altLang="en-US" b="1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8C50E-23AA-4E0D-8BC3-451FEACD5232}" type="slidenum">
              <a:rPr lang="ko-KR" altLang="en-US" smtClean="0"/>
              <a:t>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14255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o-KR" altLang="en-US" b="1" dirty="0" smtClean="0"/>
              <a:t>미국 금리인상과 한</a:t>
            </a:r>
            <a:r>
              <a:rPr lang="en-US" altLang="ko-KR" b="1" dirty="0" smtClean="0"/>
              <a:t>·</a:t>
            </a:r>
            <a:r>
              <a:rPr lang="ko-KR" altLang="en-US" b="1" dirty="0" smtClean="0"/>
              <a:t>중</a:t>
            </a:r>
            <a:r>
              <a:rPr lang="en-US" altLang="ko-KR" b="1" dirty="0" smtClean="0"/>
              <a:t>·</a:t>
            </a:r>
            <a:r>
              <a:rPr lang="ko-KR" altLang="en-US" b="1" dirty="0" smtClean="0"/>
              <a:t>일 경제</a:t>
            </a:r>
            <a:endParaRPr lang="ko-KR" altLang="en-US" b="1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ko-KR" altLang="en-US" dirty="0" smtClean="0"/>
              <a:t>최근 일본은 미국 금리인하와 </a:t>
            </a:r>
            <a:r>
              <a:rPr lang="ko-KR" altLang="en-US" dirty="0" err="1" smtClean="0"/>
              <a:t>양적완화로</a:t>
            </a:r>
            <a:r>
              <a:rPr lang="ko-KR" altLang="en-US" dirty="0" smtClean="0"/>
              <a:t> 인한 엔화 강세로 경기침체 심화</a:t>
            </a:r>
            <a:r>
              <a:rPr lang="en-US" altLang="ko-KR" dirty="0" smtClean="0"/>
              <a:t>, </a:t>
            </a:r>
            <a:r>
              <a:rPr lang="ko-KR" altLang="en-US" dirty="0" smtClean="0"/>
              <a:t>그러나 예일대학의 하마다 </a:t>
            </a:r>
            <a:r>
              <a:rPr lang="ko-KR" altLang="en-US" dirty="0" err="1" smtClean="0"/>
              <a:t>고이치교수의</a:t>
            </a:r>
            <a:r>
              <a:rPr lang="ko-KR" altLang="en-US" dirty="0" smtClean="0"/>
              <a:t> 권고로 일본도 </a:t>
            </a:r>
            <a:r>
              <a:rPr lang="ko-KR" altLang="en-US" dirty="0" err="1" smtClean="0"/>
              <a:t>양적완화</a:t>
            </a:r>
            <a:r>
              <a:rPr lang="ko-KR" altLang="en-US" dirty="0" smtClean="0"/>
              <a:t> 실시하여</a:t>
            </a:r>
            <a:r>
              <a:rPr lang="en-US" altLang="ko-KR" dirty="0" smtClean="0"/>
              <a:t>(</a:t>
            </a:r>
            <a:r>
              <a:rPr lang="ko-KR" altLang="en-US" dirty="0" smtClean="0"/>
              <a:t>간접적 환율정책</a:t>
            </a:r>
            <a:r>
              <a:rPr lang="en-US" altLang="ko-KR" dirty="0" smtClean="0"/>
              <a:t>) 2013</a:t>
            </a:r>
            <a:r>
              <a:rPr lang="ko-KR" altLang="en-US" dirty="0" smtClean="0"/>
              <a:t>년</a:t>
            </a:r>
            <a:r>
              <a:rPr lang="en-US" altLang="ko-KR" dirty="0" smtClean="0"/>
              <a:t>-2015</a:t>
            </a:r>
            <a:r>
              <a:rPr lang="ko-KR" altLang="en-US" dirty="0" smtClean="0"/>
              <a:t>년 엔화는 </a:t>
            </a:r>
            <a:r>
              <a:rPr lang="en-US" altLang="ko-KR" dirty="0" smtClean="0"/>
              <a:t>75</a:t>
            </a:r>
            <a:r>
              <a:rPr lang="ko-KR" altLang="en-US" dirty="0" smtClean="0"/>
              <a:t>엔에서 </a:t>
            </a:r>
            <a:r>
              <a:rPr lang="en-US" altLang="ko-KR" dirty="0" smtClean="0"/>
              <a:t>120</a:t>
            </a:r>
            <a:r>
              <a:rPr lang="ko-KR" altLang="en-US" dirty="0" smtClean="0"/>
              <a:t>엔대로 </a:t>
            </a:r>
            <a:r>
              <a:rPr lang="en-US" altLang="ko-KR" dirty="0" smtClean="0"/>
              <a:t>60% </a:t>
            </a:r>
            <a:r>
              <a:rPr lang="ko-KR" altLang="en-US" dirty="0" smtClean="0"/>
              <a:t>평가절하됨 </a:t>
            </a:r>
            <a:r>
              <a:rPr lang="en-US" altLang="ko-KR" dirty="0" smtClean="0"/>
              <a:t>: </a:t>
            </a:r>
            <a:r>
              <a:rPr lang="ko-KR" altLang="en-US" dirty="0" smtClean="0"/>
              <a:t>수출증대로 </a:t>
            </a:r>
            <a:r>
              <a:rPr lang="en-US" altLang="ko-KR" dirty="0" smtClean="0"/>
              <a:t>20</a:t>
            </a:r>
            <a:r>
              <a:rPr lang="ko-KR" altLang="en-US" dirty="0" smtClean="0"/>
              <a:t>년 경기침체에서 벗어날 조짐</a:t>
            </a:r>
            <a:endParaRPr lang="en-US" altLang="ko-KR" dirty="0" smtClean="0"/>
          </a:p>
          <a:p>
            <a:r>
              <a:rPr lang="ko-KR" altLang="en-US" dirty="0" smtClean="0"/>
              <a:t>중국은 </a:t>
            </a:r>
            <a:r>
              <a:rPr lang="en-US" altLang="ko-KR" dirty="0" smtClean="0"/>
              <a:t>1994</a:t>
            </a:r>
            <a:r>
              <a:rPr lang="ko-KR" altLang="en-US" dirty="0" smtClean="0"/>
              <a:t>년 </a:t>
            </a:r>
            <a:r>
              <a:rPr lang="en-US" altLang="ko-KR" dirty="0" smtClean="0"/>
              <a:t>50% </a:t>
            </a:r>
            <a:r>
              <a:rPr lang="ko-KR" altLang="en-US" dirty="0" err="1" smtClean="0"/>
              <a:t>평가절하후</a:t>
            </a:r>
            <a:r>
              <a:rPr lang="ko-KR" altLang="en-US" dirty="0" smtClean="0"/>
              <a:t> 고정환율제도 운영으로 수출증대에 의해 고성장 지속됨</a:t>
            </a:r>
            <a:r>
              <a:rPr lang="en-US" altLang="ko-KR" dirty="0" smtClean="0"/>
              <a:t>, 14</a:t>
            </a:r>
            <a:r>
              <a:rPr lang="ko-KR" altLang="en-US" dirty="0" err="1" smtClean="0"/>
              <a:t>억명</a:t>
            </a:r>
            <a:r>
              <a:rPr lang="ko-KR" altLang="en-US" dirty="0" smtClean="0"/>
              <a:t> 인구를 </a:t>
            </a:r>
            <a:r>
              <a:rPr lang="en-US" altLang="ko-KR" dirty="0" smtClean="0"/>
              <a:t>1</a:t>
            </a:r>
            <a:r>
              <a:rPr lang="ko-KR" altLang="en-US" dirty="0" smtClean="0"/>
              <a:t>인당 </a:t>
            </a:r>
            <a:r>
              <a:rPr lang="en-US" altLang="ko-KR" dirty="0" smtClean="0"/>
              <a:t>GNP 7</a:t>
            </a:r>
            <a:r>
              <a:rPr lang="ko-KR" altLang="en-US" dirty="0" err="1" smtClean="0"/>
              <a:t>천달러</a:t>
            </a:r>
            <a:r>
              <a:rPr lang="ko-KR" altLang="en-US" dirty="0" smtClean="0"/>
              <a:t> 수준으로 높임</a:t>
            </a:r>
            <a:endParaRPr lang="en-US" altLang="ko-KR" dirty="0" smtClean="0"/>
          </a:p>
          <a:p>
            <a:r>
              <a:rPr lang="ko-KR" altLang="en-US" dirty="0" smtClean="0"/>
              <a:t>한국은 </a:t>
            </a:r>
            <a:r>
              <a:rPr lang="en-US" altLang="ko-KR" dirty="0" smtClean="0"/>
              <a:t>1997</a:t>
            </a:r>
            <a:r>
              <a:rPr lang="ko-KR" altLang="en-US" dirty="0" smtClean="0"/>
              <a:t>년과 </a:t>
            </a:r>
            <a:r>
              <a:rPr lang="en-US" altLang="ko-KR" dirty="0" smtClean="0"/>
              <a:t>2008</a:t>
            </a:r>
            <a:r>
              <a:rPr lang="ko-KR" altLang="en-US" dirty="0" smtClean="0"/>
              <a:t>년 외환위기 직면</a:t>
            </a:r>
            <a:r>
              <a:rPr lang="en-US" altLang="ko-KR" dirty="0" smtClean="0"/>
              <a:t>, </a:t>
            </a:r>
            <a:r>
              <a:rPr lang="ko-KR" altLang="en-US" dirty="0" smtClean="0"/>
              <a:t>저성장국면 지속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8C50E-23AA-4E0D-8BC3-451FEACD5232}" type="slidenum">
              <a:rPr lang="ko-KR" altLang="en-US" smtClean="0"/>
              <a:t>20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12376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b="1" dirty="0" smtClean="0"/>
              <a:t>1) </a:t>
            </a:r>
            <a:r>
              <a:rPr lang="ko-KR" altLang="en-US" b="1" dirty="0" smtClean="0"/>
              <a:t>중국의 대응사례</a:t>
            </a:r>
            <a:endParaRPr lang="ko-KR" altLang="en-US" b="1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ko-KR" dirty="0" smtClean="0"/>
              <a:t>1994</a:t>
            </a:r>
            <a:r>
              <a:rPr lang="ko-KR" altLang="en-US" dirty="0" smtClean="0"/>
              <a:t>년 금리인상 시기 </a:t>
            </a:r>
            <a:r>
              <a:rPr lang="en-US" altLang="ko-KR" dirty="0" smtClean="0"/>
              <a:t>: </a:t>
            </a:r>
            <a:r>
              <a:rPr lang="ko-KR" altLang="en-US" dirty="0" smtClean="0"/>
              <a:t>중국 위안화 </a:t>
            </a:r>
            <a:r>
              <a:rPr lang="en-US" altLang="ko-KR" dirty="0" smtClean="0"/>
              <a:t>50%</a:t>
            </a:r>
            <a:r>
              <a:rPr lang="ko-KR" altLang="en-US" dirty="0" smtClean="0"/>
              <a:t>평가절하 </a:t>
            </a:r>
            <a:r>
              <a:rPr lang="en-US" altLang="ko-KR" dirty="0" smtClean="0"/>
              <a:t>+ </a:t>
            </a:r>
            <a:r>
              <a:rPr lang="ko-KR" altLang="en-US" dirty="0" smtClean="0"/>
              <a:t>고정환율제도로 변경</a:t>
            </a:r>
            <a:r>
              <a:rPr lang="en-US" altLang="ko-KR" dirty="0" smtClean="0"/>
              <a:t>(2005</a:t>
            </a:r>
            <a:r>
              <a:rPr lang="ko-KR" altLang="en-US" dirty="0" smtClean="0"/>
              <a:t>년까지</a:t>
            </a:r>
            <a:r>
              <a:rPr lang="en-US" altLang="ko-KR" dirty="0" smtClean="0"/>
              <a:t>) + </a:t>
            </a:r>
            <a:r>
              <a:rPr lang="ko-KR" altLang="en-US" dirty="0" smtClean="0"/>
              <a:t>자본통제</a:t>
            </a:r>
            <a:r>
              <a:rPr lang="en-US" altLang="ko-KR" dirty="0" smtClean="0"/>
              <a:t> </a:t>
            </a:r>
          </a:p>
          <a:p>
            <a:r>
              <a:rPr lang="ko-KR" altLang="en-US" dirty="0" smtClean="0"/>
              <a:t>불가능한 삼위일체의 함정을 </a:t>
            </a:r>
            <a:r>
              <a:rPr lang="ko-KR" altLang="en-US" dirty="0" err="1" smtClean="0"/>
              <a:t>피함으로서</a:t>
            </a:r>
            <a:r>
              <a:rPr lang="ko-KR" altLang="en-US" dirty="0" smtClean="0"/>
              <a:t> 고도성장 지속</a:t>
            </a:r>
            <a:endParaRPr lang="en-US" altLang="ko-KR" dirty="0" smtClean="0"/>
          </a:p>
          <a:p>
            <a:r>
              <a:rPr lang="en-US" altLang="ko-KR" dirty="0" smtClean="0"/>
              <a:t>2005-2008</a:t>
            </a:r>
            <a:r>
              <a:rPr lang="ko-KR" altLang="en-US" dirty="0" smtClean="0"/>
              <a:t>년 미국의 압력으로 위안화 </a:t>
            </a:r>
            <a:r>
              <a:rPr lang="ko-KR" altLang="en-US" dirty="0" err="1" smtClean="0"/>
              <a:t>평가절상시킴</a:t>
            </a:r>
            <a:r>
              <a:rPr lang="ko-KR" altLang="en-US" dirty="0" smtClean="0"/>
              <a:t> </a:t>
            </a:r>
            <a:endParaRPr lang="en-US" altLang="ko-KR" dirty="0" smtClean="0"/>
          </a:p>
          <a:p>
            <a:r>
              <a:rPr lang="en-US" altLang="ko-KR" dirty="0" smtClean="0"/>
              <a:t>2008</a:t>
            </a:r>
            <a:r>
              <a:rPr lang="ko-KR" altLang="en-US" dirty="0" smtClean="0"/>
              <a:t>년 글로벌 </a:t>
            </a:r>
            <a:r>
              <a:rPr lang="ko-KR" altLang="en-US" dirty="0" err="1" smtClean="0"/>
              <a:t>금융위기시</a:t>
            </a:r>
            <a:r>
              <a:rPr lang="ko-KR" altLang="en-US" dirty="0" smtClean="0"/>
              <a:t> 고정환율제도로 복귀 </a:t>
            </a:r>
            <a:r>
              <a:rPr lang="en-US" altLang="ko-KR" dirty="0" smtClean="0"/>
              <a:t>: 2010</a:t>
            </a:r>
            <a:r>
              <a:rPr lang="ko-KR" altLang="en-US" dirty="0" smtClean="0"/>
              <a:t>년까지 고정환율제도 지속</a:t>
            </a:r>
            <a:endParaRPr lang="en-US" altLang="ko-KR" dirty="0" smtClean="0"/>
          </a:p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8C50E-23AA-4E0D-8BC3-451FEACD5232}" type="slidenum">
              <a:rPr lang="ko-KR" altLang="en-US" smtClean="0"/>
              <a:t>21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03908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smtClean="0"/>
              <a:t>중국의 대응사례</a:t>
            </a:r>
            <a:endParaRPr lang="ko-KR" altLang="en-US" b="1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ko-KR" altLang="en-US" dirty="0" smtClean="0"/>
              <a:t>금리정책으로는 적극적으로 대응하지 않음 </a:t>
            </a:r>
            <a:r>
              <a:rPr lang="en-US" altLang="ko-KR" dirty="0" smtClean="0"/>
              <a:t>: 1999</a:t>
            </a:r>
            <a:r>
              <a:rPr lang="ko-KR" altLang="en-US" dirty="0" smtClean="0"/>
              <a:t>년 미국 금리인상시기에 금리를 인하했으며 미국이 금리를 인하하는 시점에 인상함</a:t>
            </a:r>
            <a:endParaRPr lang="en-US" altLang="ko-KR" dirty="0"/>
          </a:p>
          <a:p>
            <a:r>
              <a:rPr lang="en-US" altLang="ko-KR" dirty="0" smtClean="0"/>
              <a:t>2004</a:t>
            </a:r>
            <a:r>
              <a:rPr lang="ko-KR" altLang="en-US" dirty="0" smtClean="0"/>
              <a:t>년 미국이 금리를 인상하는 시점에 금리를 고정시키거나 금리를 인하하는 시점에 금리를 인상함</a:t>
            </a:r>
            <a:endParaRPr lang="en-US" altLang="ko-KR" dirty="0"/>
          </a:p>
          <a:p>
            <a:r>
              <a:rPr lang="ko-KR" altLang="en-US" dirty="0" smtClean="0"/>
              <a:t>자본통제를 하고 있으므로 금리정책으로 대응할 필요가 없으며 수출주도성장전략으로 환율정책으로 대응해 성공함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8C50E-23AA-4E0D-8BC3-451FEACD5232}" type="slidenum">
              <a:rPr lang="ko-KR" altLang="en-US" smtClean="0"/>
              <a:t>22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04205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smtClean="0"/>
              <a:t>중국의 최근 대응사례</a:t>
            </a:r>
            <a:r>
              <a:rPr lang="en-US" altLang="ko-KR" b="1" dirty="0" smtClean="0"/>
              <a:t>1</a:t>
            </a:r>
            <a:endParaRPr lang="ko-KR" altLang="en-US" b="1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fontScale="77500" lnSpcReduction="20000"/>
          </a:bodyPr>
          <a:lstStyle/>
          <a:p>
            <a:r>
              <a:rPr lang="ko-KR" altLang="en-US" dirty="0" smtClean="0"/>
              <a:t>중국은 과거와 다른 대응을 하고 있음</a:t>
            </a:r>
            <a:endParaRPr lang="en-US" altLang="ko-KR" dirty="0" smtClean="0"/>
          </a:p>
          <a:p>
            <a:r>
              <a:rPr lang="ko-KR" altLang="en-US" dirty="0" smtClean="0"/>
              <a:t>환율을 올려 대응하지 않고 금리를 내려 대응함 </a:t>
            </a:r>
            <a:r>
              <a:rPr lang="en-US" altLang="ko-KR" dirty="0" smtClean="0"/>
              <a:t>+ </a:t>
            </a:r>
            <a:r>
              <a:rPr lang="ko-KR" altLang="en-US" dirty="0" smtClean="0"/>
              <a:t>위안화 국제화</a:t>
            </a:r>
            <a:endParaRPr lang="en-US" altLang="ko-KR" dirty="0" smtClean="0"/>
          </a:p>
          <a:p>
            <a:r>
              <a:rPr lang="ko-KR" altLang="en-US" dirty="0" smtClean="0"/>
              <a:t>금융완화 정책으로 부동산 및 주가버블 발생</a:t>
            </a:r>
            <a:endParaRPr lang="en-US" altLang="ko-KR" dirty="0" smtClean="0"/>
          </a:p>
          <a:p>
            <a:r>
              <a:rPr lang="ko-KR" altLang="en-US" dirty="0" smtClean="0"/>
              <a:t>이러한 대응을 지속 시 불가능한 삼위일체의 함정에 빠질 가능성이 높음 </a:t>
            </a:r>
            <a:r>
              <a:rPr lang="en-US" altLang="ko-KR" dirty="0" smtClean="0"/>
              <a:t>: </a:t>
            </a:r>
            <a:r>
              <a:rPr lang="ko-KR" altLang="en-US" dirty="0" smtClean="0"/>
              <a:t>저성장 및 자본유출 가능성 존재 </a:t>
            </a:r>
            <a:r>
              <a:rPr lang="en-US" altLang="ko-KR" dirty="0" smtClean="0"/>
              <a:t>: </a:t>
            </a:r>
            <a:r>
              <a:rPr lang="ko-KR" altLang="en-US" dirty="0" smtClean="0"/>
              <a:t>중국경제의 </a:t>
            </a:r>
            <a:r>
              <a:rPr lang="ko-KR" altLang="en-US" dirty="0" err="1" smtClean="0"/>
              <a:t>경착륙</a:t>
            </a:r>
            <a:r>
              <a:rPr lang="ko-KR" altLang="en-US" dirty="0" smtClean="0"/>
              <a:t> 가능성</a:t>
            </a:r>
            <a:endParaRPr lang="en-US" altLang="ko-KR" dirty="0" smtClean="0"/>
          </a:p>
          <a:p>
            <a:r>
              <a:rPr lang="ko-KR" altLang="en-US" dirty="0" smtClean="0"/>
              <a:t>자본유출로 외환보유고 급속감소 </a:t>
            </a:r>
            <a:r>
              <a:rPr lang="en-US" altLang="ko-KR" dirty="0" smtClean="0"/>
              <a:t>+ </a:t>
            </a:r>
            <a:r>
              <a:rPr lang="ko-KR" altLang="en-US" dirty="0" smtClean="0"/>
              <a:t>주가급락 </a:t>
            </a:r>
            <a:endParaRPr lang="en-US" altLang="ko-KR" dirty="0" smtClean="0"/>
          </a:p>
          <a:p>
            <a:r>
              <a:rPr lang="ko-KR" altLang="en-US" dirty="0" err="1" smtClean="0"/>
              <a:t>리커창</a:t>
            </a:r>
            <a:r>
              <a:rPr lang="ko-KR" altLang="en-US" dirty="0" smtClean="0"/>
              <a:t> 총리는 신창타이</a:t>
            </a:r>
            <a:r>
              <a:rPr lang="en-US" altLang="ko-KR" dirty="0" smtClean="0"/>
              <a:t>(</a:t>
            </a:r>
            <a:r>
              <a:rPr lang="ko-KR" altLang="en-US" dirty="0" smtClean="0"/>
              <a:t>신상태</a:t>
            </a:r>
            <a:r>
              <a:rPr lang="en-US" altLang="ko-KR" dirty="0" smtClean="0"/>
              <a:t>, </a:t>
            </a:r>
            <a:r>
              <a:rPr lang="ko-KR" altLang="en-US" dirty="0" err="1" smtClean="0"/>
              <a:t>뉴노멀</a:t>
            </a:r>
            <a:r>
              <a:rPr lang="en-US" altLang="ko-KR" dirty="0" smtClean="0"/>
              <a:t>)</a:t>
            </a:r>
            <a:r>
              <a:rPr lang="ko-KR" altLang="en-US" dirty="0" smtClean="0"/>
              <a:t>로 환경과 성장의 질을 고려한 내수위주 성장 천명 </a:t>
            </a:r>
            <a:endParaRPr lang="en-US" altLang="ko-KR" dirty="0" smtClean="0"/>
          </a:p>
          <a:p>
            <a:r>
              <a:rPr lang="ko-KR" altLang="en-US" dirty="0" smtClean="0"/>
              <a:t>수출주도 성장에서 내수위주 성장전략으로 전환</a:t>
            </a:r>
            <a:endParaRPr lang="en-US" altLang="ko-KR" dirty="0" smtClean="0"/>
          </a:p>
          <a:p>
            <a:r>
              <a:rPr lang="en-US" altLang="ko-KR" dirty="0" smtClean="0"/>
              <a:t>14</a:t>
            </a:r>
            <a:r>
              <a:rPr lang="ko-KR" altLang="en-US" dirty="0" err="1" smtClean="0"/>
              <a:t>억명의</a:t>
            </a:r>
            <a:r>
              <a:rPr lang="ko-KR" altLang="en-US" dirty="0" smtClean="0"/>
              <a:t> 인구로 내수가 큰 경제이나 </a:t>
            </a:r>
            <a:r>
              <a:rPr lang="en-US" altLang="ko-KR" dirty="0" smtClean="0"/>
              <a:t>1</a:t>
            </a:r>
            <a:r>
              <a:rPr lang="ko-KR" altLang="en-US" dirty="0" smtClean="0"/>
              <a:t>인당 </a:t>
            </a:r>
            <a:r>
              <a:rPr lang="en-US" altLang="ko-KR" dirty="0" smtClean="0"/>
              <a:t>GNP</a:t>
            </a:r>
            <a:r>
              <a:rPr lang="ko-KR" altLang="en-US" dirty="0" smtClean="0"/>
              <a:t>가 낮아 성장의 속도가 낮아질 것이 전망</a:t>
            </a:r>
            <a:endParaRPr lang="en-US" altLang="ko-KR" dirty="0" smtClean="0"/>
          </a:p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8C50E-23AA-4E0D-8BC3-451FEACD5232}" type="slidenum">
              <a:rPr lang="ko-KR" altLang="en-US" smtClean="0"/>
              <a:t>23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50459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>
                <a:solidFill>
                  <a:prstClr val="black"/>
                </a:solidFill>
              </a:rPr>
              <a:t>중국의 최근 </a:t>
            </a:r>
            <a:r>
              <a:rPr lang="ko-KR" altLang="en-US" b="1" dirty="0" smtClean="0">
                <a:solidFill>
                  <a:prstClr val="black"/>
                </a:solidFill>
              </a:rPr>
              <a:t>대응사례 </a:t>
            </a:r>
            <a:r>
              <a:rPr lang="en-US" altLang="ko-KR" b="1" dirty="0" smtClean="0">
                <a:solidFill>
                  <a:prstClr val="black"/>
                </a:solidFill>
              </a:rPr>
              <a:t>2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0"/>
            <a:r>
              <a:rPr lang="ko-KR" altLang="en-US" sz="2800" dirty="0">
                <a:solidFill>
                  <a:prstClr val="black"/>
                </a:solidFill>
              </a:rPr>
              <a:t>추가적인 위안화 평가절하가 없을 경우 </a:t>
            </a:r>
            <a:r>
              <a:rPr lang="ko-KR" altLang="en-US" sz="2800" dirty="0" err="1">
                <a:solidFill>
                  <a:prstClr val="black"/>
                </a:solidFill>
              </a:rPr>
              <a:t>경착륙</a:t>
            </a:r>
            <a:r>
              <a:rPr lang="ko-KR" altLang="en-US" sz="2800" dirty="0">
                <a:solidFill>
                  <a:prstClr val="black"/>
                </a:solidFill>
              </a:rPr>
              <a:t> 및 저성장 지속 </a:t>
            </a:r>
            <a:endParaRPr lang="en-US" altLang="ko-KR" sz="2800" dirty="0">
              <a:solidFill>
                <a:prstClr val="black"/>
              </a:solidFill>
            </a:endParaRPr>
          </a:p>
          <a:p>
            <a:pPr lvl="0"/>
            <a:r>
              <a:rPr lang="en-US" altLang="ko-KR" sz="2800" dirty="0">
                <a:solidFill>
                  <a:prstClr val="black"/>
                </a:solidFill>
              </a:rPr>
              <a:t>IMF</a:t>
            </a:r>
            <a:r>
              <a:rPr lang="ko-KR" altLang="en-US" sz="2800" dirty="0">
                <a:solidFill>
                  <a:prstClr val="black"/>
                </a:solidFill>
              </a:rPr>
              <a:t>도 올해 성장률 </a:t>
            </a:r>
            <a:r>
              <a:rPr lang="en-US" altLang="ko-KR" sz="2800" dirty="0">
                <a:solidFill>
                  <a:prstClr val="black"/>
                </a:solidFill>
              </a:rPr>
              <a:t>6.8%, </a:t>
            </a:r>
            <a:r>
              <a:rPr lang="ko-KR" altLang="en-US" sz="2800" dirty="0">
                <a:solidFill>
                  <a:prstClr val="black"/>
                </a:solidFill>
              </a:rPr>
              <a:t>내년 성장률 </a:t>
            </a:r>
            <a:r>
              <a:rPr lang="en-US" altLang="ko-KR" sz="2800" dirty="0">
                <a:solidFill>
                  <a:prstClr val="black"/>
                </a:solidFill>
              </a:rPr>
              <a:t>6.3% </a:t>
            </a:r>
            <a:r>
              <a:rPr lang="ko-KR" altLang="en-US" sz="2800" dirty="0" smtClean="0">
                <a:solidFill>
                  <a:prstClr val="black"/>
                </a:solidFill>
              </a:rPr>
              <a:t>전망</a:t>
            </a:r>
            <a:endParaRPr lang="en-US" altLang="ko-KR" sz="2800" dirty="0" smtClean="0">
              <a:solidFill>
                <a:prstClr val="black"/>
              </a:solidFill>
            </a:endParaRPr>
          </a:p>
          <a:p>
            <a:pPr lvl="0"/>
            <a:r>
              <a:rPr lang="ko-KR" altLang="en-US" sz="2800" dirty="0" smtClean="0">
                <a:solidFill>
                  <a:prstClr val="black"/>
                </a:solidFill>
              </a:rPr>
              <a:t>최근 중국 정책당국의 정책선택에 있어 실패 가능성 존재</a:t>
            </a:r>
            <a:endParaRPr lang="en-US" altLang="ko-KR" sz="2800" dirty="0" smtClean="0">
              <a:solidFill>
                <a:prstClr val="black"/>
              </a:solidFill>
            </a:endParaRPr>
          </a:p>
          <a:p>
            <a:pPr lvl="0"/>
            <a:r>
              <a:rPr lang="ko-KR" altLang="en-US" sz="2800" dirty="0" smtClean="0">
                <a:solidFill>
                  <a:prstClr val="black"/>
                </a:solidFill>
              </a:rPr>
              <a:t>위안화 고시환율을 시장환율로 근접시키기 위해 지난 </a:t>
            </a:r>
            <a:r>
              <a:rPr lang="en-US" altLang="ko-KR" sz="2800" dirty="0" smtClean="0">
                <a:solidFill>
                  <a:prstClr val="black"/>
                </a:solidFill>
              </a:rPr>
              <a:t>8</a:t>
            </a:r>
            <a:r>
              <a:rPr lang="ko-KR" altLang="en-US" sz="2800" dirty="0" smtClean="0">
                <a:solidFill>
                  <a:prstClr val="black"/>
                </a:solidFill>
              </a:rPr>
              <a:t>월 </a:t>
            </a:r>
            <a:r>
              <a:rPr lang="ko-KR" altLang="en-US" sz="2800" dirty="0" err="1" smtClean="0">
                <a:solidFill>
                  <a:prstClr val="black"/>
                </a:solidFill>
              </a:rPr>
              <a:t>일일변동허용폭을</a:t>
            </a:r>
            <a:r>
              <a:rPr lang="ko-KR" altLang="en-US" sz="2800" dirty="0" smtClean="0">
                <a:solidFill>
                  <a:prstClr val="black"/>
                </a:solidFill>
              </a:rPr>
              <a:t> 상하</a:t>
            </a:r>
            <a:r>
              <a:rPr lang="en-US" altLang="ko-KR" sz="2800" dirty="0" smtClean="0">
                <a:solidFill>
                  <a:prstClr val="black"/>
                </a:solidFill>
              </a:rPr>
              <a:t>1%</a:t>
            </a:r>
            <a:r>
              <a:rPr lang="ko-KR" altLang="en-US" sz="2800" dirty="0" smtClean="0">
                <a:solidFill>
                  <a:prstClr val="black"/>
                </a:solidFill>
              </a:rPr>
              <a:t>에서 </a:t>
            </a:r>
            <a:r>
              <a:rPr lang="en-US" altLang="ko-KR" sz="2800" dirty="0" smtClean="0">
                <a:solidFill>
                  <a:prstClr val="black"/>
                </a:solidFill>
              </a:rPr>
              <a:t>2%</a:t>
            </a:r>
            <a:r>
              <a:rPr lang="ko-KR" altLang="en-US" sz="2800" dirty="0" smtClean="0">
                <a:solidFill>
                  <a:prstClr val="black"/>
                </a:solidFill>
              </a:rPr>
              <a:t>로 확대함 </a:t>
            </a:r>
            <a:r>
              <a:rPr lang="en-US" altLang="ko-KR" sz="2800" dirty="0" smtClean="0">
                <a:solidFill>
                  <a:prstClr val="black"/>
                </a:solidFill>
              </a:rPr>
              <a:t>: </a:t>
            </a:r>
            <a:r>
              <a:rPr lang="ko-KR" altLang="en-US" sz="2800" dirty="0" smtClean="0">
                <a:solidFill>
                  <a:prstClr val="black"/>
                </a:solidFill>
              </a:rPr>
              <a:t>변동환율제도 선택의 모습을 보임 </a:t>
            </a:r>
            <a:r>
              <a:rPr lang="en-US" altLang="ko-KR" sz="2800" dirty="0" smtClean="0">
                <a:solidFill>
                  <a:prstClr val="black"/>
                </a:solidFill>
              </a:rPr>
              <a:t>: </a:t>
            </a:r>
            <a:r>
              <a:rPr lang="ko-KR" altLang="en-US" sz="2800" dirty="0" smtClean="0">
                <a:solidFill>
                  <a:prstClr val="black"/>
                </a:solidFill>
              </a:rPr>
              <a:t>전략적 일 가능성 높음 </a:t>
            </a:r>
            <a:r>
              <a:rPr lang="en-US" altLang="ko-KR" sz="2800" dirty="0" smtClean="0">
                <a:solidFill>
                  <a:prstClr val="black"/>
                </a:solidFill>
              </a:rPr>
              <a:t>(</a:t>
            </a:r>
            <a:r>
              <a:rPr lang="ko-KR" altLang="en-US" sz="2800" dirty="0" smtClean="0">
                <a:solidFill>
                  <a:prstClr val="black"/>
                </a:solidFill>
              </a:rPr>
              <a:t>미국을 의식</a:t>
            </a:r>
            <a:r>
              <a:rPr lang="en-US" altLang="ko-KR" sz="2800" dirty="0" smtClean="0">
                <a:solidFill>
                  <a:prstClr val="black"/>
                </a:solidFill>
              </a:rPr>
              <a:t>)</a:t>
            </a:r>
          </a:p>
          <a:p>
            <a:pPr lvl="0"/>
            <a:r>
              <a:rPr lang="ko-KR" altLang="en-US" sz="2800" dirty="0" smtClean="0">
                <a:solidFill>
                  <a:prstClr val="black"/>
                </a:solidFill>
              </a:rPr>
              <a:t>위안화 국제화를 시도하면서 한편으로는  자본통제를 시사함 </a:t>
            </a:r>
            <a:r>
              <a:rPr lang="en-US" altLang="ko-KR" sz="2800" dirty="0" smtClean="0">
                <a:solidFill>
                  <a:prstClr val="black"/>
                </a:solidFill>
              </a:rPr>
              <a:t>: </a:t>
            </a:r>
            <a:r>
              <a:rPr lang="ko-KR" altLang="en-US" sz="2800" dirty="0" smtClean="0">
                <a:solidFill>
                  <a:prstClr val="black"/>
                </a:solidFill>
              </a:rPr>
              <a:t>정책당국의 혼란이 있을 가능성</a:t>
            </a:r>
            <a:endParaRPr lang="en-US" altLang="ko-KR" sz="2800" dirty="0">
              <a:solidFill>
                <a:prstClr val="black"/>
              </a:solidFill>
            </a:endParaRPr>
          </a:p>
          <a:p>
            <a:pPr lvl="0"/>
            <a:r>
              <a:rPr lang="ko-KR" altLang="en-US" sz="2800" dirty="0" smtClean="0">
                <a:solidFill>
                  <a:prstClr val="black"/>
                </a:solidFill>
              </a:rPr>
              <a:t>결국 중국은 고성장과 위안화 국제화 중 선택의 기로에 있음</a:t>
            </a:r>
            <a:r>
              <a:rPr lang="en-US" altLang="ko-KR" sz="2800" dirty="0" smtClean="0">
                <a:solidFill>
                  <a:prstClr val="black"/>
                </a:solidFill>
              </a:rPr>
              <a:t>. </a:t>
            </a:r>
            <a:r>
              <a:rPr lang="ko-KR" altLang="en-US" sz="2800" dirty="0" smtClean="0">
                <a:solidFill>
                  <a:prstClr val="black"/>
                </a:solidFill>
              </a:rPr>
              <a:t>위안화 추가절하 시 달러당 </a:t>
            </a:r>
            <a:r>
              <a:rPr lang="en-US" altLang="ko-KR" sz="2800" dirty="0" smtClean="0">
                <a:solidFill>
                  <a:prstClr val="black"/>
                </a:solidFill>
              </a:rPr>
              <a:t>7</a:t>
            </a:r>
            <a:r>
              <a:rPr lang="ko-KR" altLang="en-US" sz="2800" dirty="0" smtClean="0">
                <a:solidFill>
                  <a:prstClr val="black"/>
                </a:solidFill>
              </a:rPr>
              <a:t>위안까지 절하해야 수출증대 가능 전망</a:t>
            </a:r>
            <a:r>
              <a:rPr lang="en-US" altLang="ko-KR" sz="2800" dirty="0" smtClean="0">
                <a:solidFill>
                  <a:prstClr val="black"/>
                </a:solidFill>
              </a:rPr>
              <a:t>, </a:t>
            </a:r>
            <a:r>
              <a:rPr lang="ko-KR" altLang="en-US" sz="2800" dirty="0" smtClean="0">
                <a:solidFill>
                  <a:prstClr val="black"/>
                </a:solidFill>
              </a:rPr>
              <a:t>위안화 국제화를 선택할 경우 저성장과 </a:t>
            </a:r>
            <a:r>
              <a:rPr lang="ko-KR" altLang="en-US" sz="2800" dirty="0" err="1" smtClean="0">
                <a:solidFill>
                  <a:prstClr val="black"/>
                </a:solidFill>
              </a:rPr>
              <a:t>경착륙</a:t>
            </a:r>
            <a:r>
              <a:rPr lang="ko-KR" altLang="en-US" sz="2800" dirty="0" smtClean="0">
                <a:solidFill>
                  <a:prstClr val="black"/>
                </a:solidFill>
              </a:rPr>
              <a:t> 가능성 높음</a:t>
            </a:r>
            <a:endParaRPr lang="en-US" altLang="ko-KR" sz="2800" dirty="0" smtClean="0">
              <a:solidFill>
                <a:prstClr val="black"/>
              </a:solidFill>
            </a:endParaRPr>
          </a:p>
          <a:p>
            <a:pPr marL="0" lvl="0" indent="0">
              <a:buNone/>
            </a:pPr>
            <a:endParaRPr lang="en-US" altLang="ko-KR" sz="2800" dirty="0">
              <a:solidFill>
                <a:prstClr val="black"/>
              </a:solidFill>
            </a:endParaRPr>
          </a:p>
          <a:p>
            <a:pPr marL="0" indent="0">
              <a:buNone/>
            </a:pP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8C50E-23AA-4E0D-8BC3-451FEACD5232}" type="slidenum">
              <a:rPr lang="ko-KR" altLang="en-US" smtClean="0"/>
              <a:t>24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7938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smtClean="0"/>
              <a:t>중국의 경제성장 둔화요인</a:t>
            </a:r>
            <a:endParaRPr lang="ko-KR" altLang="en-US" b="1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7BB31-6981-4915-B6A3-DF05AEA5B8FE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25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타원 4"/>
          <p:cNvSpPr/>
          <p:nvPr/>
        </p:nvSpPr>
        <p:spPr>
          <a:xfrm>
            <a:off x="3707904" y="3501008"/>
            <a:ext cx="1944216" cy="7920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>
                <a:solidFill>
                  <a:prstClr val="white"/>
                </a:solidFill>
              </a:rPr>
              <a:t>중국경제 저성장</a:t>
            </a:r>
          </a:p>
        </p:txBody>
      </p:sp>
      <p:sp>
        <p:nvSpPr>
          <p:cNvPr id="6" name="타원 5"/>
          <p:cNvSpPr/>
          <p:nvPr/>
        </p:nvSpPr>
        <p:spPr>
          <a:xfrm>
            <a:off x="1475656" y="2060848"/>
            <a:ext cx="1776440" cy="97210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>
                <a:solidFill>
                  <a:prstClr val="white"/>
                </a:solidFill>
              </a:rPr>
              <a:t>임금인상</a:t>
            </a:r>
          </a:p>
        </p:txBody>
      </p:sp>
      <p:sp>
        <p:nvSpPr>
          <p:cNvPr id="7" name="타원 6"/>
          <p:cNvSpPr/>
          <p:nvPr/>
        </p:nvSpPr>
        <p:spPr>
          <a:xfrm>
            <a:off x="3828391" y="2168860"/>
            <a:ext cx="1823526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>
                <a:solidFill>
                  <a:prstClr val="white"/>
                </a:solidFill>
              </a:rPr>
              <a:t>기업과 </a:t>
            </a:r>
            <a:endParaRPr lang="en-US" altLang="ko-KR" dirty="0">
              <a:solidFill>
                <a:prstClr val="white"/>
              </a:solidFill>
            </a:endParaRPr>
          </a:p>
          <a:p>
            <a:pPr algn="ctr"/>
            <a:r>
              <a:rPr lang="ko-KR" altLang="en-US" dirty="0">
                <a:solidFill>
                  <a:prstClr val="white"/>
                </a:solidFill>
              </a:rPr>
              <a:t>지방정부부채</a:t>
            </a:r>
          </a:p>
        </p:txBody>
      </p:sp>
      <p:sp>
        <p:nvSpPr>
          <p:cNvPr id="8" name="타원 7"/>
          <p:cNvSpPr/>
          <p:nvPr/>
        </p:nvSpPr>
        <p:spPr>
          <a:xfrm>
            <a:off x="5940152" y="2086203"/>
            <a:ext cx="2160240" cy="100811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>
                <a:solidFill>
                  <a:prstClr val="white"/>
                </a:solidFill>
              </a:rPr>
              <a:t>공산주의 </a:t>
            </a:r>
            <a:endParaRPr lang="en-US" altLang="ko-KR" dirty="0">
              <a:solidFill>
                <a:prstClr val="white"/>
              </a:solidFill>
            </a:endParaRPr>
          </a:p>
          <a:p>
            <a:pPr algn="ctr"/>
            <a:r>
              <a:rPr lang="ko-KR" altLang="en-US" dirty="0">
                <a:solidFill>
                  <a:prstClr val="white"/>
                </a:solidFill>
              </a:rPr>
              <a:t>정치체제와 </a:t>
            </a:r>
            <a:endParaRPr lang="en-US" altLang="ko-KR" dirty="0">
              <a:solidFill>
                <a:prstClr val="white"/>
              </a:solidFill>
            </a:endParaRPr>
          </a:p>
          <a:p>
            <a:pPr algn="ctr"/>
            <a:r>
              <a:rPr lang="ko-KR" altLang="en-US" dirty="0">
                <a:solidFill>
                  <a:prstClr val="white"/>
                </a:solidFill>
              </a:rPr>
              <a:t>제도의 문제</a:t>
            </a:r>
          </a:p>
        </p:txBody>
      </p:sp>
      <p:sp>
        <p:nvSpPr>
          <p:cNvPr id="9" name="모서리가 둥근 직사각형 8"/>
          <p:cNvSpPr/>
          <p:nvPr/>
        </p:nvSpPr>
        <p:spPr>
          <a:xfrm>
            <a:off x="1475656" y="4941168"/>
            <a:ext cx="1728192" cy="7200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>
                <a:solidFill>
                  <a:prstClr val="white"/>
                </a:solidFill>
              </a:rPr>
              <a:t>세계공급과잉과 장기침체론</a:t>
            </a:r>
          </a:p>
        </p:txBody>
      </p:sp>
      <p:sp>
        <p:nvSpPr>
          <p:cNvPr id="10" name="모서리가 둥근 직사각형 9"/>
          <p:cNvSpPr/>
          <p:nvPr/>
        </p:nvSpPr>
        <p:spPr>
          <a:xfrm>
            <a:off x="3923928" y="4941168"/>
            <a:ext cx="2016224" cy="7920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>
                <a:solidFill>
                  <a:prstClr val="white"/>
                </a:solidFill>
              </a:rPr>
              <a:t>위안화 국제화와 자본자유화</a:t>
            </a:r>
          </a:p>
        </p:txBody>
      </p:sp>
      <p:sp>
        <p:nvSpPr>
          <p:cNvPr id="11" name="모서리가 둥근 직사각형 10"/>
          <p:cNvSpPr/>
          <p:nvPr/>
        </p:nvSpPr>
        <p:spPr>
          <a:xfrm>
            <a:off x="6373064" y="4768874"/>
            <a:ext cx="1800200" cy="89237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>
                <a:solidFill>
                  <a:prstClr val="white"/>
                </a:solidFill>
              </a:rPr>
              <a:t>수출주도전략에서 내수부양전략</a:t>
            </a:r>
          </a:p>
        </p:txBody>
      </p:sp>
      <p:sp>
        <p:nvSpPr>
          <p:cNvPr id="12" name="오른쪽 화살표 11"/>
          <p:cNvSpPr/>
          <p:nvPr/>
        </p:nvSpPr>
        <p:spPr>
          <a:xfrm rot="1836771">
            <a:off x="2843808" y="3212976"/>
            <a:ext cx="360040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13" name="오른쪽 화살표 12"/>
          <p:cNvSpPr/>
          <p:nvPr/>
        </p:nvSpPr>
        <p:spPr>
          <a:xfrm rot="5400000">
            <a:off x="4720512" y="3120612"/>
            <a:ext cx="263894" cy="2549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14" name="오른쪽 화살표 13"/>
          <p:cNvSpPr/>
          <p:nvPr/>
        </p:nvSpPr>
        <p:spPr>
          <a:xfrm rot="8287398">
            <a:off x="6026965" y="3276889"/>
            <a:ext cx="360040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15" name="오른쪽 화살표 14"/>
          <p:cNvSpPr/>
          <p:nvPr/>
        </p:nvSpPr>
        <p:spPr>
          <a:xfrm rot="18856876">
            <a:off x="3203848" y="4293096"/>
            <a:ext cx="374543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16" name="오른쪽 화살표 15"/>
          <p:cNvSpPr/>
          <p:nvPr/>
        </p:nvSpPr>
        <p:spPr>
          <a:xfrm rot="16200000">
            <a:off x="4729875" y="4511692"/>
            <a:ext cx="252028" cy="26233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17" name="오른쪽 화살표 16"/>
          <p:cNvSpPr/>
          <p:nvPr/>
        </p:nvSpPr>
        <p:spPr>
          <a:xfrm rot="12743625">
            <a:off x="6062969" y="4286938"/>
            <a:ext cx="288032" cy="25045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60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o-KR" altLang="en-US" b="1" dirty="0" smtClean="0"/>
              <a:t>불가능한 삼위일체 </a:t>
            </a:r>
            <a:r>
              <a:rPr lang="en-US" altLang="ko-KR" b="1" dirty="0" smtClean="0"/>
              <a:t>: </a:t>
            </a:r>
            <a:br>
              <a:rPr lang="en-US" altLang="ko-KR" b="1" dirty="0" smtClean="0"/>
            </a:br>
            <a:r>
              <a:rPr lang="en-US" altLang="ko-KR" b="1" dirty="0" smtClean="0"/>
              <a:t>3</a:t>
            </a:r>
            <a:r>
              <a:rPr lang="ko-KR" altLang="en-US" b="1" dirty="0" smtClean="0"/>
              <a:t>개 정책목표 중에 </a:t>
            </a:r>
            <a:r>
              <a:rPr lang="en-US" altLang="ko-KR" b="1" dirty="0" smtClean="0"/>
              <a:t>2</a:t>
            </a:r>
            <a:r>
              <a:rPr lang="ko-KR" altLang="en-US" b="1" dirty="0" smtClean="0"/>
              <a:t>개만 선택가능</a:t>
            </a:r>
            <a:endParaRPr lang="ko-KR" altLang="en-US" b="1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ko-KR" dirty="0" smtClean="0"/>
          </a:p>
          <a:p>
            <a:pPr marL="0" indent="0">
              <a:buNone/>
            </a:pPr>
            <a:endParaRPr lang="en-US" altLang="ko-KR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7BB31-6981-4915-B6A3-DF05AEA5B8FE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26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타원 4"/>
          <p:cNvSpPr/>
          <p:nvPr/>
        </p:nvSpPr>
        <p:spPr>
          <a:xfrm>
            <a:off x="1115616" y="1916832"/>
            <a:ext cx="2808312" cy="147616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>
                <a:solidFill>
                  <a:prstClr val="white"/>
                </a:solidFill>
              </a:rPr>
              <a:t>국제통화</a:t>
            </a:r>
            <a:endParaRPr lang="en-US" altLang="ko-KR" dirty="0">
              <a:solidFill>
                <a:prstClr val="white"/>
              </a:solidFill>
            </a:endParaRPr>
          </a:p>
          <a:p>
            <a:pPr algn="ctr"/>
            <a:r>
              <a:rPr lang="en-US" altLang="ko-KR" dirty="0" smtClean="0">
                <a:solidFill>
                  <a:prstClr val="white"/>
                </a:solidFill>
              </a:rPr>
              <a:t>(</a:t>
            </a:r>
            <a:r>
              <a:rPr lang="ko-KR" altLang="en-US" dirty="0" smtClean="0">
                <a:solidFill>
                  <a:prstClr val="white"/>
                </a:solidFill>
              </a:rPr>
              <a:t>자본자유화</a:t>
            </a:r>
            <a:endParaRPr lang="en-US" altLang="ko-KR" dirty="0" smtClean="0">
              <a:solidFill>
                <a:prstClr val="white"/>
              </a:solidFill>
            </a:endParaRPr>
          </a:p>
          <a:p>
            <a:pPr algn="ctr"/>
            <a:r>
              <a:rPr lang="ko-KR" altLang="en-US" dirty="0" smtClean="0">
                <a:solidFill>
                  <a:prstClr val="white"/>
                </a:solidFill>
              </a:rPr>
              <a:t>통화국제</a:t>
            </a:r>
            <a:r>
              <a:rPr lang="ko-KR" altLang="en-US" dirty="0">
                <a:solidFill>
                  <a:prstClr val="white"/>
                </a:solidFill>
              </a:rPr>
              <a:t>화</a:t>
            </a:r>
            <a:r>
              <a:rPr lang="en-US" altLang="ko-KR" dirty="0" smtClean="0">
                <a:solidFill>
                  <a:prstClr val="white"/>
                </a:solidFill>
              </a:rPr>
              <a:t>)</a:t>
            </a:r>
            <a:endParaRPr lang="ko-KR" altLang="en-US" dirty="0">
              <a:solidFill>
                <a:prstClr val="white"/>
              </a:solidFill>
            </a:endParaRPr>
          </a:p>
        </p:txBody>
      </p:sp>
      <p:sp>
        <p:nvSpPr>
          <p:cNvPr id="6" name="타원 5"/>
          <p:cNvSpPr/>
          <p:nvPr/>
        </p:nvSpPr>
        <p:spPr>
          <a:xfrm>
            <a:off x="5568552" y="1724844"/>
            <a:ext cx="2747864" cy="165618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ko-KR" dirty="0" smtClean="0">
              <a:solidFill>
                <a:prstClr val="white"/>
              </a:solidFill>
            </a:endParaRPr>
          </a:p>
          <a:p>
            <a:pPr algn="ctr"/>
            <a:r>
              <a:rPr lang="ko-KR" altLang="en-US" dirty="0" smtClean="0">
                <a:solidFill>
                  <a:prstClr val="white"/>
                </a:solidFill>
              </a:rPr>
              <a:t>환율고정</a:t>
            </a:r>
            <a:endParaRPr lang="en-US" altLang="ko-KR" dirty="0" smtClean="0">
              <a:solidFill>
                <a:prstClr val="white"/>
              </a:solidFill>
            </a:endParaRPr>
          </a:p>
          <a:p>
            <a:pPr algn="ctr"/>
            <a:r>
              <a:rPr lang="ko-KR" altLang="en-US" dirty="0" smtClean="0">
                <a:solidFill>
                  <a:prstClr val="white"/>
                </a:solidFill>
              </a:rPr>
              <a:t>수출증대를 </a:t>
            </a:r>
            <a:r>
              <a:rPr lang="ko-KR" altLang="en-US" dirty="0">
                <a:solidFill>
                  <a:prstClr val="white"/>
                </a:solidFill>
              </a:rPr>
              <a:t>위해 </a:t>
            </a:r>
            <a:r>
              <a:rPr lang="ko-KR" altLang="en-US" dirty="0" smtClean="0">
                <a:solidFill>
                  <a:prstClr val="white"/>
                </a:solidFill>
              </a:rPr>
              <a:t>목표환율설정</a:t>
            </a:r>
            <a:endParaRPr lang="en-US" altLang="ko-KR" dirty="0">
              <a:solidFill>
                <a:prstClr val="white"/>
              </a:solidFill>
            </a:endParaRPr>
          </a:p>
          <a:p>
            <a:pPr algn="ctr"/>
            <a:r>
              <a:rPr lang="en-US" altLang="ko-KR" dirty="0" smtClean="0">
                <a:solidFill>
                  <a:prstClr val="white"/>
                </a:solidFill>
              </a:rPr>
              <a:t>(</a:t>
            </a:r>
            <a:r>
              <a:rPr lang="ko-KR" altLang="en-US" dirty="0" smtClean="0">
                <a:solidFill>
                  <a:prstClr val="white"/>
                </a:solidFill>
              </a:rPr>
              <a:t>고성장</a:t>
            </a:r>
            <a:r>
              <a:rPr lang="en-US" altLang="ko-KR" dirty="0" smtClean="0">
                <a:solidFill>
                  <a:prstClr val="white"/>
                </a:solidFill>
              </a:rPr>
              <a:t>)</a:t>
            </a:r>
            <a:endParaRPr lang="ko-KR" altLang="en-US" dirty="0">
              <a:solidFill>
                <a:prstClr val="white"/>
              </a:solidFill>
            </a:endParaRPr>
          </a:p>
        </p:txBody>
      </p:sp>
      <p:sp>
        <p:nvSpPr>
          <p:cNvPr id="7" name="타원 6"/>
          <p:cNvSpPr/>
          <p:nvPr/>
        </p:nvSpPr>
        <p:spPr>
          <a:xfrm>
            <a:off x="2915816" y="4221088"/>
            <a:ext cx="3024336" cy="165618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>
                <a:solidFill>
                  <a:prstClr val="white"/>
                </a:solidFill>
              </a:rPr>
              <a:t>독립적인 </a:t>
            </a:r>
            <a:r>
              <a:rPr lang="ko-KR" altLang="en-US" dirty="0" smtClean="0">
                <a:solidFill>
                  <a:prstClr val="white"/>
                </a:solidFill>
              </a:rPr>
              <a:t>통화정책</a:t>
            </a:r>
            <a:r>
              <a:rPr lang="en-US" altLang="ko-KR" dirty="0" smtClean="0">
                <a:solidFill>
                  <a:prstClr val="white"/>
                </a:solidFill>
              </a:rPr>
              <a:t>(</a:t>
            </a:r>
            <a:r>
              <a:rPr lang="ko-KR" altLang="en-US" dirty="0" smtClean="0">
                <a:solidFill>
                  <a:prstClr val="white"/>
                </a:solidFill>
              </a:rPr>
              <a:t>물가안정</a:t>
            </a:r>
            <a:r>
              <a:rPr lang="en-US" altLang="ko-KR" dirty="0" smtClean="0">
                <a:solidFill>
                  <a:prstClr val="white"/>
                </a:solidFill>
              </a:rPr>
              <a:t>)</a:t>
            </a:r>
            <a:endParaRPr lang="ko-KR" altLang="en-US" dirty="0">
              <a:solidFill>
                <a:prstClr val="white"/>
              </a:solidFill>
            </a:endParaRPr>
          </a:p>
        </p:txBody>
      </p:sp>
      <p:cxnSp>
        <p:nvCxnSpPr>
          <p:cNvPr id="9" name="직선 화살표 연결선 8"/>
          <p:cNvCxnSpPr/>
          <p:nvPr/>
        </p:nvCxnSpPr>
        <p:spPr>
          <a:xfrm>
            <a:off x="4319972" y="2654914"/>
            <a:ext cx="792088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직선 화살표 연결선 10"/>
          <p:cNvCxnSpPr/>
          <p:nvPr/>
        </p:nvCxnSpPr>
        <p:spPr>
          <a:xfrm>
            <a:off x="3203848" y="3483006"/>
            <a:ext cx="504056" cy="468052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직선 화살표 연결선 12"/>
          <p:cNvCxnSpPr/>
          <p:nvPr/>
        </p:nvCxnSpPr>
        <p:spPr>
          <a:xfrm flipH="1">
            <a:off x="5568551" y="3523320"/>
            <a:ext cx="432048" cy="43204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02257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smtClean="0"/>
              <a:t>미국금리와 중국환율추이</a:t>
            </a:r>
            <a:endParaRPr lang="ko-KR" altLang="en-US" b="1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8C50E-23AA-4E0D-8BC3-451FEACD5232}" type="slidenum">
              <a:rPr lang="ko-KR" altLang="en-US" smtClean="0"/>
              <a:t>27</a:t>
            </a:fld>
            <a:endParaRPr lang="ko-KR" altLang="en-US"/>
          </a:p>
        </p:txBody>
      </p:sp>
      <p:pic>
        <p:nvPicPr>
          <p:cNvPr id="5122" name="Picture 2" descr="C:\Users\ttt\Desktop\그림\미국금리와 중국 환율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2225" y="1974850"/>
            <a:ext cx="6559550" cy="33983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5461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smtClean="0"/>
              <a:t>미국금리와 중국금리추이</a:t>
            </a:r>
            <a:endParaRPr lang="ko-KR" altLang="en-US" b="1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8C50E-23AA-4E0D-8BC3-451FEACD5232}" type="slidenum">
              <a:rPr lang="ko-KR" altLang="en-US" smtClean="0"/>
              <a:t>28</a:t>
            </a:fld>
            <a:endParaRPr lang="ko-KR" altLang="en-US"/>
          </a:p>
        </p:txBody>
      </p:sp>
      <p:pic>
        <p:nvPicPr>
          <p:cNvPr id="6146" name="Picture 2" descr="C:\Users\ttt\Desktop\그림\미국금리와 중국금리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1974850"/>
            <a:ext cx="7128792" cy="33983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1935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b="1" dirty="0" smtClean="0"/>
              <a:t>2) </a:t>
            </a:r>
            <a:r>
              <a:rPr lang="ko-KR" altLang="en-US" b="1" dirty="0" smtClean="0"/>
              <a:t>일본의 대응사례</a:t>
            </a:r>
            <a:endParaRPr lang="ko-KR" altLang="en-US" b="1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ko-KR" altLang="en-US" dirty="0" smtClean="0"/>
              <a:t>일본 또한 중국과 비슷한 정책을 선택함</a:t>
            </a:r>
            <a:endParaRPr lang="en-US" altLang="ko-KR" dirty="0"/>
          </a:p>
          <a:p>
            <a:r>
              <a:rPr lang="ko-KR" altLang="en-US" dirty="0" smtClean="0"/>
              <a:t>미국 금리인상 시 엔화가 국제통화이므로 달러화 강세로 일시적으로 엔화가 </a:t>
            </a:r>
            <a:r>
              <a:rPr lang="ko-KR" altLang="en-US" dirty="0" err="1" smtClean="0"/>
              <a:t>평가절상되나</a:t>
            </a:r>
            <a:r>
              <a:rPr lang="ko-KR" altLang="en-US" dirty="0" smtClean="0"/>
              <a:t> 일정기간</a:t>
            </a:r>
            <a:r>
              <a:rPr lang="en-US" altLang="ko-KR" dirty="0" smtClean="0"/>
              <a:t>(1</a:t>
            </a:r>
            <a:r>
              <a:rPr lang="ko-KR" altLang="en-US" dirty="0" smtClean="0"/>
              <a:t>년</a:t>
            </a:r>
            <a:r>
              <a:rPr lang="en-US" altLang="ko-KR" dirty="0" smtClean="0"/>
              <a:t>)</a:t>
            </a:r>
            <a:r>
              <a:rPr lang="ko-KR" altLang="en-US" dirty="0" smtClean="0"/>
              <a:t>이후 엔화를 급속히 평가절하시킴 </a:t>
            </a:r>
            <a:endParaRPr lang="en-US" altLang="ko-KR" dirty="0" smtClean="0"/>
          </a:p>
          <a:p>
            <a:r>
              <a:rPr lang="en-US" altLang="ko-KR" dirty="0" smtClean="0"/>
              <a:t>1994</a:t>
            </a:r>
            <a:r>
              <a:rPr lang="ko-KR" altLang="en-US" dirty="0" smtClean="0"/>
              <a:t>년 금리인상 시에는 </a:t>
            </a:r>
            <a:r>
              <a:rPr lang="en-US" altLang="ko-KR" dirty="0" smtClean="0"/>
              <a:t>1995-1997.4(</a:t>
            </a:r>
            <a:r>
              <a:rPr lang="ko-KR" altLang="en-US" dirty="0" smtClean="0"/>
              <a:t>아시아 외환위기 전</a:t>
            </a:r>
            <a:r>
              <a:rPr lang="en-US" altLang="ko-KR" dirty="0" smtClean="0"/>
              <a:t>)</a:t>
            </a:r>
            <a:r>
              <a:rPr lang="ko-KR" altLang="en-US" dirty="0" smtClean="0"/>
              <a:t>기간 중 </a:t>
            </a:r>
            <a:r>
              <a:rPr lang="en-US" altLang="ko-KR" dirty="0" smtClean="0"/>
              <a:t>50% </a:t>
            </a:r>
            <a:r>
              <a:rPr lang="ko-KR" altLang="en-US" dirty="0" smtClean="0"/>
              <a:t>엔화를 평가절하시킴 </a:t>
            </a:r>
            <a:endParaRPr lang="en-US" altLang="ko-KR" dirty="0" smtClean="0"/>
          </a:p>
          <a:p>
            <a:pPr marL="0" indent="0">
              <a:buNone/>
            </a:pPr>
            <a:endParaRPr lang="en-US" altLang="ko-KR" dirty="0" smtClean="0"/>
          </a:p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8C50E-23AA-4E0D-8BC3-451FEACD5232}" type="slidenum">
              <a:rPr lang="ko-KR" altLang="en-US" smtClean="0"/>
              <a:t>29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03103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ko-KR" b="1" dirty="0" smtClean="0"/>
              <a:t>1. </a:t>
            </a:r>
            <a:r>
              <a:rPr lang="ko-KR" altLang="en-US" b="1" dirty="0" smtClean="0"/>
              <a:t>미국의 금리인상과 </a:t>
            </a:r>
            <a:r>
              <a:rPr lang="en-US" altLang="ko-KR" b="1" dirty="0" smtClean="0"/>
              <a:t/>
            </a:r>
            <a:br>
              <a:rPr lang="en-US" altLang="ko-KR" b="1" dirty="0" smtClean="0"/>
            </a:br>
            <a:r>
              <a:rPr lang="ko-KR" altLang="en-US" b="1" dirty="0" smtClean="0"/>
              <a:t>정책대응의 중요성</a:t>
            </a:r>
            <a:endParaRPr lang="ko-KR" altLang="en-US" b="1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/>
              <a:t>대외적 충격 </a:t>
            </a:r>
            <a:r>
              <a:rPr lang="en-US" altLang="ko-KR" dirty="0" smtClean="0"/>
              <a:t>: </a:t>
            </a:r>
            <a:r>
              <a:rPr lang="ko-KR" altLang="en-US" dirty="0" smtClean="0"/>
              <a:t>대외균형</a:t>
            </a:r>
            <a:r>
              <a:rPr lang="en-US" altLang="ko-KR" dirty="0" smtClean="0"/>
              <a:t>(</a:t>
            </a:r>
            <a:r>
              <a:rPr lang="ko-KR" altLang="en-US" dirty="0" smtClean="0"/>
              <a:t>수출</a:t>
            </a:r>
            <a:r>
              <a:rPr lang="en-US" altLang="ko-KR" dirty="0" smtClean="0"/>
              <a:t>, </a:t>
            </a:r>
            <a:r>
              <a:rPr lang="ko-KR" altLang="en-US" dirty="0" smtClean="0"/>
              <a:t>경상수지</a:t>
            </a:r>
            <a:r>
              <a:rPr lang="en-US" altLang="ko-KR" dirty="0" smtClean="0"/>
              <a:t>)</a:t>
            </a:r>
            <a:r>
              <a:rPr lang="ko-KR" altLang="en-US" dirty="0" smtClean="0"/>
              <a:t> 중요 </a:t>
            </a:r>
            <a:r>
              <a:rPr lang="en-US" altLang="ko-KR" dirty="0" smtClean="0"/>
              <a:t>: </a:t>
            </a:r>
            <a:r>
              <a:rPr lang="ko-KR" altLang="en-US" dirty="0" smtClean="0"/>
              <a:t>환율정책 대응 필요</a:t>
            </a:r>
            <a:endParaRPr lang="en-US" altLang="ko-KR" dirty="0" smtClean="0"/>
          </a:p>
          <a:p>
            <a:r>
              <a:rPr lang="ko-KR" altLang="en-US" dirty="0" smtClean="0"/>
              <a:t>대외적 충격에 금리정책으로 대응할 경우 </a:t>
            </a:r>
            <a:r>
              <a:rPr lang="en-US" altLang="ko-KR" dirty="0" smtClean="0"/>
              <a:t>: </a:t>
            </a:r>
            <a:r>
              <a:rPr lang="ko-KR" altLang="en-US" dirty="0" smtClean="0"/>
              <a:t>경기부양</a:t>
            </a:r>
            <a:r>
              <a:rPr lang="en-US" altLang="ko-KR" dirty="0" smtClean="0"/>
              <a:t>, </a:t>
            </a:r>
            <a:r>
              <a:rPr lang="ko-KR" altLang="en-US" dirty="0" smtClean="0"/>
              <a:t>수입증가   경상수지 악화 </a:t>
            </a:r>
            <a:r>
              <a:rPr lang="en-US" altLang="ko-KR" dirty="0" smtClean="0"/>
              <a:t> </a:t>
            </a:r>
            <a:r>
              <a:rPr lang="ko-KR" altLang="en-US" dirty="0" smtClean="0"/>
              <a:t>자본유출  외환위기 발생</a:t>
            </a:r>
            <a:endParaRPr lang="en-US" altLang="ko-KR" dirty="0" smtClean="0"/>
          </a:p>
          <a:p>
            <a:r>
              <a:rPr lang="ko-KR" altLang="en-US" dirty="0" smtClean="0"/>
              <a:t>대외적 충격에 환율정책으로 대응할 경우 </a:t>
            </a:r>
            <a:r>
              <a:rPr lang="en-US" altLang="ko-KR" dirty="0" smtClean="0"/>
              <a:t>: </a:t>
            </a:r>
            <a:r>
              <a:rPr lang="ko-KR" altLang="en-US" dirty="0" smtClean="0"/>
              <a:t>수출증가 경상수지 흑자 대외신뢰도 상승 자본유출 감소와 수출증대로 경기부양 </a:t>
            </a:r>
            <a:endParaRPr lang="ko-KR" altLang="en-US" dirty="0"/>
          </a:p>
        </p:txBody>
      </p:sp>
      <p:sp>
        <p:nvSpPr>
          <p:cNvPr id="4" name="오른쪽 화살표 3"/>
          <p:cNvSpPr/>
          <p:nvPr/>
        </p:nvSpPr>
        <p:spPr>
          <a:xfrm>
            <a:off x="4499992" y="3283268"/>
            <a:ext cx="288032" cy="33718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오른쪽 화살표 4"/>
          <p:cNvSpPr/>
          <p:nvPr/>
        </p:nvSpPr>
        <p:spPr>
          <a:xfrm>
            <a:off x="7380312" y="3294830"/>
            <a:ext cx="396044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오른쪽 화살표 5"/>
          <p:cNvSpPr/>
          <p:nvPr/>
        </p:nvSpPr>
        <p:spPr>
          <a:xfrm>
            <a:off x="1763688" y="3797255"/>
            <a:ext cx="288032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4797152"/>
            <a:ext cx="323850" cy="433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0072" y="4797152"/>
            <a:ext cx="317500" cy="407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60432" y="4822552"/>
            <a:ext cx="317500" cy="407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8C50E-23AA-4E0D-8BC3-451FEACD5232}" type="slidenum">
              <a:rPr lang="ko-KR" altLang="en-US" smtClean="0"/>
              <a:t>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35935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smtClean="0"/>
              <a:t>일본의 대응사례</a:t>
            </a:r>
            <a:endParaRPr lang="ko-KR" altLang="en-US" b="1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ko-KR" altLang="en-US" dirty="0" smtClean="0"/>
              <a:t>금리정책으로 대응하지 않았음</a:t>
            </a:r>
            <a:endParaRPr lang="en-US" altLang="ko-KR" dirty="0" smtClean="0"/>
          </a:p>
          <a:p>
            <a:r>
              <a:rPr lang="en-US" altLang="ko-KR" dirty="0" smtClean="0"/>
              <a:t>1994</a:t>
            </a:r>
            <a:r>
              <a:rPr lang="ko-KR" altLang="en-US" dirty="0" smtClean="0"/>
              <a:t>년 미국 </a:t>
            </a:r>
            <a:r>
              <a:rPr lang="ko-KR" altLang="en-US" dirty="0" err="1" smtClean="0"/>
              <a:t>금리인상시</a:t>
            </a:r>
            <a:r>
              <a:rPr lang="ko-KR" altLang="en-US" dirty="0" smtClean="0"/>
              <a:t> </a:t>
            </a:r>
            <a:r>
              <a:rPr lang="en-US" altLang="ko-KR" dirty="0" smtClean="0"/>
              <a:t>1</a:t>
            </a:r>
            <a:r>
              <a:rPr lang="ko-KR" altLang="en-US" dirty="0" err="1" smtClean="0"/>
              <a:t>년뒤</a:t>
            </a:r>
            <a:r>
              <a:rPr lang="ko-KR" altLang="en-US" dirty="0" smtClean="0"/>
              <a:t> 금리를 소폭 인하했으나 그 이후 금리를 고정시켰으며 미국이 금리를 인하하는 </a:t>
            </a:r>
            <a:r>
              <a:rPr lang="ko-KR" altLang="en-US" dirty="0" err="1" smtClean="0"/>
              <a:t>기간동안</a:t>
            </a:r>
            <a:r>
              <a:rPr lang="ko-KR" altLang="en-US" dirty="0" smtClean="0"/>
              <a:t> 금리를 </a:t>
            </a:r>
            <a:r>
              <a:rPr lang="en-US" altLang="ko-KR" dirty="0" smtClean="0"/>
              <a:t>0.5% </a:t>
            </a:r>
            <a:r>
              <a:rPr lang="ko-KR" altLang="en-US" dirty="0" smtClean="0"/>
              <a:t>높임</a:t>
            </a:r>
            <a:endParaRPr lang="en-US" altLang="ko-KR" dirty="0" smtClean="0"/>
          </a:p>
          <a:p>
            <a:r>
              <a:rPr lang="ko-KR" altLang="en-US" dirty="0" smtClean="0"/>
              <a:t>이는 일본의 대외건전도가 높고 외환보유고 많으며 또한 일본 엔화가 국제통화여서 자본유출의 위험이 낮기 때문이기도 함</a:t>
            </a:r>
            <a:endParaRPr lang="en-US" altLang="ko-KR" dirty="0" smtClean="0"/>
          </a:p>
          <a:p>
            <a:r>
              <a:rPr lang="ko-KR" altLang="en-US" dirty="0" smtClean="0"/>
              <a:t>미국의 금리인상이라는 대외적 충격에 환율로 대응해 대외적 균형을 우선시함</a:t>
            </a:r>
            <a:r>
              <a:rPr lang="en-US" altLang="ko-KR" dirty="0" smtClean="0"/>
              <a:t>. </a:t>
            </a:r>
          </a:p>
          <a:p>
            <a:r>
              <a:rPr lang="ko-KR" altLang="en-US" dirty="0" smtClean="0"/>
              <a:t>인플레이션이나 실업과 같은 대내적 균형을 위해 금리정책을 선택함  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8C50E-23AA-4E0D-8BC3-451FEACD5232}" type="slidenum">
              <a:rPr lang="ko-KR" altLang="en-US" smtClean="0"/>
              <a:t>30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11426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o-KR" altLang="en-US" b="1" dirty="0" smtClean="0"/>
              <a:t>일본의 최근 대응사례 </a:t>
            </a:r>
            <a:r>
              <a:rPr lang="en-US" altLang="ko-KR" b="1" dirty="0" smtClean="0"/>
              <a:t>:</a:t>
            </a:r>
            <a:br>
              <a:rPr lang="en-US" altLang="ko-KR" b="1" dirty="0" smtClean="0"/>
            </a:br>
            <a:r>
              <a:rPr lang="ko-KR" altLang="en-US" b="1" dirty="0" err="1" smtClean="0"/>
              <a:t>양적완화정책</a:t>
            </a:r>
            <a:r>
              <a:rPr lang="en-US" altLang="ko-KR" b="1" dirty="0" smtClean="0"/>
              <a:t>(</a:t>
            </a:r>
            <a:r>
              <a:rPr lang="ko-KR" altLang="en-US" b="1" dirty="0" smtClean="0"/>
              <a:t>간접적 환율정책</a:t>
            </a:r>
            <a:r>
              <a:rPr lang="en-US" altLang="ko-KR" b="1" dirty="0" smtClean="0"/>
              <a:t>)</a:t>
            </a:r>
            <a:endParaRPr lang="ko-KR" altLang="en-US" b="1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ko-KR" altLang="en-US" dirty="0" smtClean="0"/>
              <a:t>미국의 </a:t>
            </a:r>
            <a:r>
              <a:rPr lang="ko-KR" altLang="en-US" dirty="0" err="1" smtClean="0"/>
              <a:t>양적완화로</a:t>
            </a:r>
            <a:r>
              <a:rPr lang="ko-KR" altLang="en-US" dirty="0" smtClean="0"/>
              <a:t> 달러약세로 인해 엔화가치가 </a:t>
            </a:r>
            <a:r>
              <a:rPr lang="ko-KR" altLang="en-US" dirty="0" err="1" smtClean="0"/>
              <a:t>평가절상되어</a:t>
            </a:r>
            <a:r>
              <a:rPr lang="ko-KR" altLang="en-US" dirty="0" smtClean="0"/>
              <a:t> 수출이 감소하자 일본은 </a:t>
            </a:r>
            <a:r>
              <a:rPr lang="en-US" altLang="ko-KR" dirty="0" smtClean="0"/>
              <a:t>2013</a:t>
            </a:r>
            <a:r>
              <a:rPr lang="ko-KR" altLang="en-US" dirty="0" smtClean="0"/>
              <a:t>년 예일대학의 하마다 </a:t>
            </a:r>
            <a:r>
              <a:rPr lang="ko-KR" altLang="en-US" dirty="0" err="1" smtClean="0"/>
              <a:t>고이치</a:t>
            </a:r>
            <a:r>
              <a:rPr lang="ko-KR" altLang="en-US" dirty="0" smtClean="0"/>
              <a:t> 교수의 정책제안으로 </a:t>
            </a:r>
            <a:r>
              <a:rPr lang="ko-KR" altLang="en-US" dirty="0" err="1" smtClean="0"/>
              <a:t>양적완화정책을</a:t>
            </a:r>
            <a:r>
              <a:rPr lang="ko-KR" altLang="en-US" dirty="0" smtClean="0"/>
              <a:t> 실시함</a:t>
            </a:r>
            <a:r>
              <a:rPr lang="en-US" altLang="ko-KR" dirty="0"/>
              <a:t> </a:t>
            </a:r>
            <a:r>
              <a:rPr lang="en-US" altLang="ko-KR" dirty="0" smtClean="0"/>
              <a:t>: </a:t>
            </a:r>
            <a:r>
              <a:rPr lang="ko-KR" altLang="en-US" dirty="0" smtClean="0"/>
              <a:t>절묘한 환율정책 전략</a:t>
            </a:r>
            <a:endParaRPr lang="en-US" altLang="ko-KR" dirty="0" smtClean="0"/>
          </a:p>
          <a:p>
            <a:r>
              <a:rPr lang="ko-KR" altLang="en-US" dirty="0" smtClean="0"/>
              <a:t>한중일은 세계 수출시장에서 경쟁관계에 있음</a:t>
            </a:r>
            <a:endParaRPr lang="en-US" altLang="ko-KR" dirty="0"/>
          </a:p>
          <a:p>
            <a:r>
              <a:rPr lang="ko-KR" altLang="en-US" dirty="0" smtClean="0"/>
              <a:t>일본 엔화는 국제통화여서 </a:t>
            </a:r>
            <a:r>
              <a:rPr lang="ko-KR" altLang="en-US" dirty="0" err="1" smtClean="0"/>
              <a:t>양적완화</a:t>
            </a:r>
            <a:r>
              <a:rPr lang="ko-KR" altLang="en-US" dirty="0" smtClean="0"/>
              <a:t> 정책실시의 경우 엔화가치가 하락하게 됨</a:t>
            </a:r>
            <a:endParaRPr lang="en-US" altLang="ko-KR" dirty="0" smtClean="0"/>
          </a:p>
          <a:p>
            <a:r>
              <a:rPr lang="ko-KR" altLang="en-US" dirty="0" smtClean="0"/>
              <a:t>반면에 한국과 중국은 국제통화를 가지고 있지 않아 </a:t>
            </a:r>
            <a:r>
              <a:rPr lang="ko-KR" altLang="en-US" dirty="0" err="1" smtClean="0"/>
              <a:t>양적완화</a:t>
            </a:r>
            <a:r>
              <a:rPr lang="ko-KR" altLang="en-US" dirty="0" smtClean="0"/>
              <a:t> 정책을 실시할 경우 환율에는 영향을 주지 못하고 부동산과 주가버블만 형성하여 추후 위기가 초래됨</a:t>
            </a:r>
            <a:endParaRPr lang="en-US" altLang="ko-KR" dirty="0" smtClean="0"/>
          </a:p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8C50E-23AA-4E0D-8BC3-451FEACD5232}" type="slidenum">
              <a:rPr lang="ko-KR" altLang="en-US" smtClean="0"/>
              <a:t>31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22260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smtClean="0">
                <a:solidFill>
                  <a:prstClr val="black"/>
                </a:solidFill>
              </a:rPr>
              <a:t>환율전략의 성공요인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ko-KR" altLang="en-US" dirty="0" smtClean="0"/>
              <a:t>일본은 디플레이션 상태로 물가가 낮아 </a:t>
            </a:r>
            <a:r>
              <a:rPr lang="ko-KR" altLang="en-US" dirty="0" err="1" smtClean="0"/>
              <a:t>양적완화시</a:t>
            </a:r>
            <a:r>
              <a:rPr lang="ko-KR" altLang="en-US" dirty="0" smtClean="0"/>
              <a:t> 인플레이션 위험이 적음</a:t>
            </a:r>
            <a:endParaRPr lang="en-US" altLang="ko-KR" dirty="0" smtClean="0"/>
          </a:p>
          <a:p>
            <a:r>
              <a:rPr lang="ko-KR" altLang="en-US" dirty="0" smtClean="0"/>
              <a:t>원자력발전소 가동중지로 화력발전을 위해 원유수입으로 무역수지가 악화되어 있음</a:t>
            </a:r>
            <a:endParaRPr lang="en-US" altLang="ko-KR" dirty="0" smtClean="0"/>
          </a:p>
          <a:p>
            <a:r>
              <a:rPr lang="ko-KR" altLang="en-US" dirty="0" smtClean="0"/>
              <a:t>외환시장개입정책은 상대방국가와의 갈등을 유발시키나 </a:t>
            </a:r>
            <a:r>
              <a:rPr lang="ko-KR" altLang="en-US" dirty="0" err="1" smtClean="0"/>
              <a:t>양적완화정책은</a:t>
            </a:r>
            <a:r>
              <a:rPr lang="ko-KR" altLang="en-US" dirty="0" smtClean="0"/>
              <a:t> 국내통화정책으로 상대방 국가가 간섭할 수 </a:t>
            </a:r>
            <a:r>
              <a:rPr lang="ko-KR" altLang="en-US" dirty="0" smtClean="0"/>
              <a:t>없음</a:t>
            </a:r>
            <a:endParaRPr lang="en-US" altLang="ko-KR" dirty="0" smtClean="0"/>
          </a:p>
          <a:p>
            <a:r>
              <a:rPr lang="ko-KR" altLang="en-US" dirty="0" smtClean="0"/>
              <a:t>비교환성 통화를 가진 한국과 중국이 </a:t>
            </a:r>
            <a:r>
              <a:rPr lang="ko-KR" altLang="en-US" dirty="0" err="1" smtClean="0"/>
              <a:t>양적완화정책을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따라할</a:t>
            </a:r>
            <a:r>
              <a:rPr lang="ko-KR" altLang="en-US" dirty="0" smtClean="0"/>
              <a:t> 경우 버블생성으로 금융 및 외환위기 직면</a:t>
            </a:r>
            <a:endParaRPr lang="en-US" altLang="ko-KR" dirty="0" smtClean="0"/>
          </a:p>
          <a:p>
            <a:r>
              <a:rPr lang="ko-KR" altLang="en-US" dirty="0" smtClean="0"/>
              <a:t>미국은 중국견제를 위해 일본경제 부활을 바라고 있음</a:t>
            </a:r>
            <a:endParaRPr lang="en-US" altLang="ko-KR" dirty="0" smtClean="0"/>
          </a:p>
          <a:p>
            <a:r>
              <a:rPr lang="ko-KR" altLang="en-US" dirty="0" smtClean="0"/>
              <a:t>이러한 배경에서 </a:t>
            </a:r>
            <a:r>
              <a:rPr lang="ko-KR" altLang="en-US" dirty="0" err="1" smtClean="0"/>
              <a:t>양적완화</a:t>
            </a:r>
            <a:r>
              <a:rPr lang="ko-KR" altLang="en-US" dirty="0" smtClean="0"/>
              <a:t> 결과 엔화는 </a:t>
            </a:r>
            <a:r>
              <a:rPr lang="en-US" altLang="ko-KR" dirty="0" smtClean="0"/>
              <a:t>2013</a:t>
            </a:r>
            <a:r>
              <a:rPr lang="ko-KR" altLang="en-US" dirty="0" smtClean="0"/>
              <a:t>년 초 </a:t>
            </a:r>
            <a:r>
              <a:rPr lang="en-US" altLang="ko-KR" dirty="0" smtClean="0"/>
              <a:t>75</a:t>
            </a:r>
            <a:r>
              <a:rPr lang="ko-KR" altLang="en-US" dirty="0" smtClean="0"/>
              <a:t>엔에서 </a:t>
            </a:r>
            <a:r>
              <a:rPr lang="en-US" altLang="ko-KR" dirty="0" smtClean="0"/>
              <a:t>120</a:t>
            </a:r>
            <a:r>
              <a:rPr lang="ko-KR" altLang="en-US" dirty="0" smtClean="0"/>
              <a:t>엔대로 </a:t>
            </a:r>
            <a:r>
              <a:rPr lang="en-US" altLang="ko-KR" dirty="0" smtClean="0"/>
              <a:t>60% </a:t>
            </a:r>
            <a:r>
              <a:rPr lang="ko-KR" altLang="en-US" dirty="0" smtClean="0"/>
              <a:t>평가절하됨</a:t>
            </a:r>
            <a:endParaRPr lang="en-US" altLang="ko-KR" dirty="0" smtClean="0"/>
          </a:p>
          <a:p>
            <a:pPr marL="0" indent="0">
              <a:buNone/>
            </a:pP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8C50E-23AA-4E0D-8BC3-451FEACD5232}" type="slidenum">
              <a:rPr lang="ko-KR" altLang="en-US" smtClean="0"/>
              <a:t>32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45170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smtClean="0">
                <a:solidFill>
                  <a:prstClr val="black"/>
                </a:solidFill>
              </a:rPr>
              <a:t>환율전략의 효과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ko-KR" altLang="en-US" dirty="0" smtClean="0"/>
              <a:t>엔화의 평가절하로 일본기업의 수출증대와 </a:t>
            </a:r>
            <a:r>
              <a:rPr lang="en-US" altLang="ko-KR" dirty="0" smtClean="0"/>
              <a:t>50%</a:t>
            </a:r>
            <a:r>
              <a:rPr lang="ko-KR" altLang="en-US" dirty="0" smtClean="0"/>
              <a:t>이상의 수익증대로 주가상승</a:t>
            </a:r>
            <a:endParaRPr lang="en-US" altLang="ko-KR" dirty="0" smtClean="0"/>
          </a:p>
          <a:p>
            <a:r>
              <a:rPr lang="ko-KR" altLang="en-US" dirty="0" smtClean="0"/>
              <a:t>일본 재흥정책 시동 </a:t>
            </a:r>
            <a:r>
              <a:rPr lang="en-US" altLang="ko-KR" dirty="0" smtClean="0"/>
              <a:t>: </a:t>
            </a:r>
            <a:r>
              <a:rPr lang="ko-KR" altLang="en-US" dirty="0" smtClean="0"/>
              <a:t>기업수익 증대로 </a:t>
            </a:r>
            <a:r>
              <a:rPr lang="ko-KR" altLang="en-US" dirty="0" err="1" smtClean="0"/>
              <a:t>신성장동력에</a:t>
            </a:r>
            <a:r>
              <a:rPr lang="ko-KR" altLang="en-US" dirty="0" smtClean="0"/>
              <a:t> 대한 연구개발</a:t>
            </a:r>
            <a:r>
              <a:rPr lang="en-US" altLang="ko-KR" dirty="0" smtClean="0"/>
              <a:t>(</a:t>
            </a:r>
            <a:r>
              <a:rPr lang="en-US" altLang="ko-KR" dirty="0"/>
              <a:t>R</a:t>
            </a:r>
            <a:r>
              <a:rPr lang="en-US" altLang="ko-KR" dirty="0" smtClean="0"/>
              <a:t>&amp;D)</a:t>
            </a:r>
            <a:r>
              <a:rPr lang="ko-KR" altLang="en-US" dirty="0" smtClean="0"/>
              <a:t>에 대한 투자증대</a:t>
            </a:r>
            <a:endParaRPr lang="en-US" altLang="ko-KR" dirty="0" smtClean="0"/>
          </a:p>
          <a:p>
            <a:r>
              <a:rPr lang="ko-KR" altLang="en-US" dirty="0" smtClean="0"/>
              <a:t>기업수익증대로 임금인상을 통한 내수부양 가능</a:t>
            </a:r>
            <a:endParaRPr lang="en-US" altLang="ko-KR" dirty="0" smtClean="0"/>
          </a:p>
          <a:p>
            <a:r>
              <a:rPr lang="ko-KR" altLang="en-US" dirty="0" smtClean="0"/>
              <a:t>하마다 </a:t>
            </a:r>
            <a:r>
              <a:rPr lang="ko-KR" altLang="en-US" dirty="0" err="1" smtClean="0"/>
              <a:t>고이치</a:t>
            </a:r>
            <a:r>
              <a:rPr lang="ko-KR" altLang="en-US" dirty="0" smtClean="0"/>
              <a:t> 교수의 환율정책 전략 성공 가능성 높음 </a:t>
            </a:r>
            <a:r>
              <a:rPr lang="en-US" altLang="ko-KR" dirty="0" smtClean="0"/>
              <a:t>: </a:t>
            </a:r>
            <a:r>
              <a:rPr lang="ko-KR" altLang="en-US" dirty="0" err="1" smtClean="0"/>
              <a:t>역플라자</a:t>
            </a:r>
            <a:r>
              <a:rPr lang="ko-KR" altLang="en-US" dirty="0" smtClean="0"/>
              <a:t> 합의와 같음</a:t>
            </a:r>
            <a:endParaRPr lang="en-US" altLang="ko-KR" dirty="0" smtClean="0"/>
          </a:p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8C50E-23AA-4E0D-8BC3-451FEACD5232}" type="slidenum">
              <a:rPr lang="ko-KR" altLang="en-US" smtClean="0"/>
              <a:t>33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55024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smtClean="0"/>
              <a:t>미국금리와 일본환율추이</a:t>
            </a:r>
            <a:endParaRPr lang="ko-KR" altLang="en-US" b="1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8C50E-23AA-4E0D-8BC3-451FEACD5232}" type="slidenum">
              <a:rPr lang="ko-KR" altLang="en-US" smtClean="0"/>
              <a:t>34</a:t>
            </a:fld>
            <a:endParaRPr lang="ko-KR" altLang="en-US"/>
          </a:p>
        </p:txBody>
      </p:sp>
      <p:pic>
        <p:nvPicPr>
          <p:cNvPr id="7170" name="Picture 2" descr="C:\Users\ttt\Desktop\그림\미국금리와 일본환율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2225" y="1974850"/>
            <a:ext cx="6559550" cy="34703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71829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smtClean="0"/>
              <a:t>미국금리와 일본금리 추이</a:t>
            </a:r>
            <a:endParaRPr lang="ko-KR" altLang="en-US" b="1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8C50E-23AA-4E0D-8BC3-451FEACD5232}" type="slidenum">
              <a:rPr lang="ko-KR" altLang="en-US" smtClean="0"/>
              <a:t>35</a:t>
            </a:fld>
            <a:endParaRPr lang="ko-KR" altLang="en-US"/>
          </a:p>
        </p:txBody>
      </p:sp>
      <p:pic>
        <p:nvPicPr>
          <p:cNvPr id="8194" name="Picture 2" descr="C:\Users\ttt\Desktop\그림\미국금리와 일본 금리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2225" y="1974850"/>
            <a:ext cx="6559550" cy="33983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71202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b="1" dirty="0" smtClean="0"/>
              <a:t>3) </a:t>
            </a:r>
            <a:r>
              <a:rPr lang="ko-KR" altLang="en-US" b="1" dirty="0" smtClean="0"/>
              <a:t>한국의 대응사례</a:t>
            </a:r>
            <a:endParaRPr lang="ko-KR" altLang="en-US" b="1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ko-KR" altLang="en-US" dirty="0" smtClean="0"/>
              <a:t>미국 금리인상에 대해 한국은 금리정책으로 대응함</a:t>
            </a:r>
            <a:endParaRPr lang="en-US" altLang="ko-KR" dirty="0" smtClean="0"/>
          </a:p>
          <a:p>
            <a:r>
              <a:rPr lang="en-US" altLang="ko-KR" dirty="0" smtClean="0"/>
              <a:t>1994</a:t>
            </a:r>
            <a:r>
              <a:rPr lang="ko-KR" altLang="en-US" dirty="0" smtClean="0"/>
              <a:t>년 미국금리 </a:t>
            </a:r>
            <a:r>
              <a:rPr lang="ko-KR" altLang="en-US" dirty="0" err="1" smtClean="0"/>
              <a:t>인상시</a:t>
            </a:r>
            <a:r>
              <a:rPr lang="ko-KR" altLang="en-US" dirty="0" smtClean="0"/>
              <a:t> 한국 원화는 </a:t>
            </a:r>
            <a:r>
              <a:rPr lang="ko-KR" altLang="en-US" dirty="0" err="1" smtClean="0"/>
              <a:t>평가절상했다가</a:t>
            </a:r>
            <a:r>
              <a:rPr lang="ko-KR" altLang="en-US" dirty="0" smtClean="0"/>
              <a:t> 경상수지가 적자가 악화되자 </a:t>
            </a:r>
            <a:r>
              <a:rPr lang="en-US" altLang="ko-KR" dirty="0" smtClean="0"/>
              <a:t>1997</a:t>
            </a:r>
            <a:r>
              <a:rPr lang="ko-KR" altLang="en-US" dirty="0" smtClean="0"/>
              <a:t>년 외환위기 전까지 환율을 </a:t>
            </a:r>
            <a:r>
              <a:rPr lang="en-US" altLang="ko-KR" dirty="0" smtClean="0"/>
              <a:t>18%</a:t>
            </a:r>
            <a:r>
              <a:rPr lang="ko-KR" altLang="en-US" dirty="0" smtClean="0"/>
              <a:t>정도 높임</a:t>
            </a:r>
            <a:r>
              <a:rPr lang="en-US" altLang="ko-KR" dirty="0" smtClean="0"/>
              <a:t>. </a:t>
            </a:r>
            <a:r>
              <a:rPr lang="ko-KR" altLang="en-US" dirty="0" smtClean="0"/>
              <a:t>그러나 일본과 중국의 </a:t>
            </a:r>
            <a:r>
              <a:rPr lang="en-US" altLang="ko-KR" dirty="0" smtClean="0"/>
              <a:t>50%</a:t>
            </a:r>
            <a:r>
              <a:rPr lang="ko-KR" altLang="en-US" dirty="0" smtClean="0"/>
              <a:t>절하보다 낮아 수출경쟁력이 급속히 악화되면서 경상수지 적자가 확대되고 외환위기를 겪음</a:t>
            </a:r>
            <a:endParaRPr lang="en-US" altLang="ko-KR" dirty="0" smtClean="0"/>
          </a:p>
          <a:p>
            <a:r>
              <a:rPr lang="en-US" altLang="ko-KR" dirty="0" smtClean="0"/>
              <a:t>2004-2007</a:t>
            </a:r>
            <a:r>
              <a:rPr lang="ko-KR" altLang="en-US" dirty="0" smtClean="0"/>
              <a:t>년 글로벌 </a:t>
            </a:r>
            <a:r>
              <a:rPr lang="ko-KR" altLang="en-US" dirty="0" err="1" smtClean="0"/>
              <a:t>금융위기전에도</a:t>
            </a:r>
            <a:r>
              <a:rPr lang="ko-KR" altLang="en-US" dirty="0" smtClean="0"/>
              <a:t> 일본은 엔화를 </a:t>
            </a:r>
            <a:r>
              <a:rPr lang="en-US" altLang="ko-KR" dirty="0" smtClean="0"/>
              <a:t>14% </a:t>
            </a:r>
            <a:r>
              <a:rPr lang="ko-KR" altLang="en-US" dirty="0" smtClean="0"/>
              <a:t>평가절하시킨 데에 비해 한국은 원화가치를 </a:t>
            </a:r>
            <a:r>
              <a:rPr lang="en-US" altLang="ko-KR" dirty="0" smtClean="0"/>
              <a:t>18% </a:t>
            </a:r>
            <a:r>
              <a:rPr lang="ko-KR" altLang="en-US" dirty="0" smtClean="0"/>
              <a:t>평가절상 시켰으며 그 결과 수출감소로 외환위기의 위험에 노출됨</a:t>
            </a:r>
            <a:endParaRPr lang="en-US" altLang="ko-KR" dirty="0" smtClean="0"/>
          </a:p>
          <a:p>
            <a:r>
              <a:rPr lang="ko-KR" altLang="en-US" dirty="0" smtClean="0"/>
              <a:t>최근에도 일본 엔화가 </a:t>
            </a:r>
            <a:r>
              <a:rPr lang="en-US" altLang="ko-KR" dirty="0" smtClean="0"/>
              <a:t>60%</a:t>
            </a:r>
            <a:r>
              <a:rPr lang="ko-KR" altLang="en-US" dirty="0" smtClean="0"/>
              <a:t>평가절하되는 데에 비해 한국은 </a:t>
            </a:r>
            <a:r>
              <a:rPr lang="en-US" altLang="ko-KR" dirty="0" smtClean="0"/>
              <a:t>2013-2014</a:t>
            </a:r>
            <a:r>
              <a:rPr lang="ko-KR" altLang="en-US" dirty="0" err="1" smtClean="0"/>
              <a:t>기간동안</a:t>
            </a:r>
            <a:r>
              <a:rPr lang="ko-KR" altLang="en-US" dirty="0" smtClean="0"/>
              <a:t> 원화를 </a:t>
            </a:r>
            <a:r>
              <a:rPr lang="en-US" altLang="ko-KR" dirty="0" smtClean="0"/>
              <a:t>8% </a:t>
            </a:r>
            <a:r>
              <a:rPr lang="ko-KR" altLang="en-US" dirty="0" err="1" smtClean="0"/>
              <a:t>평가절상했으며</a:t>
            </a:r>
            <a:r>
              <a:rPr lang="ko-KR" altLang="en-US" dirty="0" smtClean="0"/>
              <a:t> 그 결과 수출감소로 경기침체가 심화되고 있음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8C50E-23AA-4E0D-8BC3-451FEACD5232}" type="slidenum">
              <a:rPr lang="ko-KR" altLang="en-US" smtClean="0"/>
              <a:t>36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77778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smtClean="0"/>
              <a:t>한국의 대응사례</a:t>
            </a:r>
            <a:endParaRPr lang="ko-KR" altLang="en-US" b="1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ko-KR" altLang="en-US" dirty="0" smtClean="0"/>
              <a:t>한국은 대외적 충격에 대외균형을 위해 환율정책으로 대응하지 않고 대신 국내균형을 위해 금리정책으로 대응한 결과 위기를 겪었음</a:t>
            </a:r>
            <a:endParaRPr lang="en-US" altLang="ko-KR" dirty="0" smtClean="0"/>
          </a:p>
          <a:p>
            <a:r>
              <a:rPr lang="en-US" altLang="ko-KR" dirty="0" smtClean="0"/>
              <a:t>1994</a:t>
            </a:r>
            <a:r>
              <a:rPr lang="ko-KR" altLang="en-US" dirty="0" smtClean="0"/>
              <a:t>년 미국 금리인상 시에는 금리 소폭 내렸다가</a:t>
            </a:r>
            <a:r>
              <a:rPr lang="en-US" altLang="ko-KR" dirty="0" smtClean="0"/>
              <a:t>(</a:t>
            </a:r>
            <a:r>
              <a:rPr lang="ko-KR" altLang="en-US" dirty="0" smtClean="0"/>
              <a:t>저금리</a:t>
            </a:r>
            <a:r>
              <a:rPr lang="en-US" altLang="ko-KR" dirty="0" smtClean="0"/>
              <a:t>+</a:t>
            </a:r>
            <a:r>
              <a:rPr lang="ko-KR" altLang="en-US" dirty="0" err="1" smtClean="0"/>
              <a:t>저환율정책조합</a:t>
            </a:r>
            <a:r>
              <a:rPr lang="en-US" altLang="ko-KR" dirty="0" smtClean="0"/>
              <a:t>)</a:t>
            </a:r>
            <a:r>
              <a:rPr lang="ko-KR" altLang="en-US" dirty="0" smtClean="0"/>
              <a:t> 나중에 올렸으며 </a:t>
            </a:r>
            <a:r>
              <a:rPr lang="en-US" altLang="ko-KR" dirty="0" smtClean="0"/>
              <a:t>1999</a:t>
            </a:r>
            <a:r>
              <a:rPr lang="ko-KR" altLang="en-US" dirty="0" smtClean="0"/>
              <a:t>년에는 </a:t>
            </a:r>
            <a:r>
              <a:rPr lang="en-US" altLang="ko-KR" dirty="0" smtClean="0"/>
              <a:t>0.5% </a:t>
            </a:r>
            <a:r>
              <a:rPr lang="ko-KR" altLang="en-US" dirty="0" smtClean="0"/>
              <a:t>금리를 높였음</a:t>
            </a:r>
            <a:r>
              <a:rPr lang="en-US" altLang="ko-KR" dirty="0" smtClean="0"/>
              <a:t>.</a:t>
            </a:r>
          </a:p>
          <a:p>
            <a:r>
              <a:rPr lang="en-US" altLang="ko-KR" dirty="0" smtClean="0"/>
              <a:t>2004</a:t>
            </a:r>
            <a:r>
              <a:rPr lang="ko-KR" altLang="en-US" dirty="0" smtClean="0"/>
              <a:t>년에는 초기에는 금리를 내렸다가 </a:t>
            </a:r>
            <a:r>
              <a:rPr lang="en-US" altLang="ko-KR" dirty="0" smtClean="0"/>
              <a:t>1</a:t>
            </a:r>
            <a:r>
              <a:rPr lang="ko-KR" altLang="en-US" dirty="0" smtClean="0"/>
              <a:t>년 </a:t>
            </a:r>
            <a:r>
              <a:rPr lang="en-US" altLang="ko-KR" dirty="0" smtClean="0"/>
              <a:t>5</a:t>
            </a:r>
            <a:r>
              <a:rPr lang="ko-KR" altLang="en-US" dirty="0" smtClean="0"/>
              <a:t>개월의 시차를 두고 금리를 높였으며 그 이후 외환위기의 위험에 노출됨</a:t>
            </a:r>
            <a:endParaRPr lang="en-US" altLang="ko-KR" dirty="0" smtClean="0"/>
          </a:p>
          <a:p>
            <a:r>
              <a:rPr lang="ko-KR" altLang="en-US" dirty="0" smtClean="0"/>
              <a:t>미국이 금리를 높였을 때 금리를 내린 배경은 국내경기부양을 우선했기 때문이며 환율을 높이지 않은 배경은 저금리에 </a:t>
            </a:r>
            <a:r>
              <a:rPr lang="ko-KR" altLang="en-US" dirty="0" err="1" smtClean="0"/>
              <a:t>고환율정책을</a:t>
            </a:r>
            <a:r>
              <a:rPr lang="ko-KR" altLang="en-US" dirty="0" smtClean="0"/>
              <a:t> 사용할 경우 물가상승을 우려했기 때문임</a:t>
            </a:r>
            <a:r>
              <a:rPr lang="en-US" altLang="ko-KR" dirty="0" smtClean="0"/>
              <a:t>. </a:t>
            </a:r>
          </a:p>
          <a:p>
            <a:r>
              <a:rPr lang="ko-KR" altLang="en-US" dirty="0" smtClean="0"/>
              <a:t>결국 </a:t>
            </a:r>
            <a:r>
              <a:rPr lang="en-US" altLang="ko-KR" dirty="0" smtClean="0"/>
              <a:t>(</a:t>
            </a:r>
            <a:r>
              <a:rPr lang="ko-KR" altLang="en-US" dirty="0" smtClean="0"/>
              <a:t>저금리</a:t>
            </a:r>
            <a:r>
              <a:rPr lang="en-US" altLang="ko-KR" dirty="0" smtClean="0"/>
              <a:t> + </a:t>
            </a:r>
            <a:r>
              <a:rPr lang="ko-KR" altLang="en-US" dirty="0" err="1" smtClean="0"/>
              <a:t>저환율정책</a:t>
            </a:r>
            <a:r>
              <a:rPr lang="en-US" altLang="ko-KR" dirty="0" smtClean="0"/>
              <a:t>)</a:t>
            </a:r>
            <a:r>
              <a:rPr lang="ko-KR" altLang="en-US" dirty="0" smtClean="0"/>
              <a:t>선택이 위기를 조장</a:t>
            </a:r>
            <a:r>
              <a:rPr lang="en-US" altLang="ko-KR" dirty="0" smtClean="0"/>
              <a:t>(crisis</a:t>
            </a:r>
            <a:r>
              <a:rPr lang="ko-KR" altLang="en-US" dirty="0" smtClean="0"/>
              <a:t> </a:t>
            </a:r>
            <a:r>
              <a:rPr lang="en-US" altLang="ko-KR" dirty="0" smtClean="0"/>
              <a:t>prone)</a:t>
            </a:r>
            <a:r>
              <a:rPr lang="ko-KR" altLang="en-US" dirty="0" smtClean="0"/>
              <a:t>하는 정책선택이었음</a:t>
            </a:r>
            <a:endParaRPr lang="en-US" altLang="ko-KR" dirty="0" smtClean="0"/>
          </a:p>
          <a:p>
            <a:r>
              <a:rPr lang="ko-KR" altLang="en-US" dirty="0" smtClean="0"/>
              <a:t>대외적 충격에 경상수지나 수출 등 대외균형보다도 국내경제</a:t>
            </a:r>
            <a:r>
              <a:rPr lang="en-US" altLang="ko-KR" dirty="0" smtClean="0"/>
              <a:t>(</a:t>
            </a:r>
            <a:r>
              <a:rPr lang="ko-KR" altLang="en-US" dirty="0" smtClean="0"/>
              <a:t>경기와 물가</a:t>
            </a:r>
            <a:r>
              <a:rPr lang="en-US" altLang="ko-KR" dirty="0" smtClean="0"/>
              <a:t>)</a:t>
            </a:r>
            <a:r>
              <a:rPr lang="ko-KR" altLang="en-US" dirty="0" smtClean="0"/>
              <a:t>를 우선시 하는 정책이 위기를 반복적으로 초래하고 있음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8C50E-23AA-4E0D-8BC3-451FEACD5232}" type="slidenum">
              <a:rPr lang="ko-KR" altLang="en-US" smtClean="0"/>
              <a:t>37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47616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ko-KR" b="1" dirty="0" smtClean="0"/>
              <a:t>(</a:t>
            </a:r>
            <a:r>
              <a:rPr lang="ko-KR" altLang="en-US" b="1" dirty="0" smtClean="0"/>
              <a:t>저금리</a:t>
            </a:r>
            <a:r>
              <a:rPr lang="en-US" altLang="ko-KR" b="1" smtClean="0"/>
              <a:t>+</a:t>
            </a:r>
            <a:r>
              <a:rPr lang="ko-KR" altLang="en-US" b="1" smtClean="0"/>
              <a:t>저환율</a:t>
            </a:r>
            <a:r>
              <a:rPr lang="en-US" altLang="ko-KR" b="1" dirty="0" smtClean="0"/>
              <a:t>)</a:t>
            </a:r>
            <a:r>
              <a:rPr lang="ko-KR" altLang="en-US" b="1" dirty="0" smtClean="0"/>
              <a:t> 정책과 외환위기 </a:t>
            </a:r>
            <a:endParaRPr lang="ko-KR" altLang="en-US" b="1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8C50E-23AA-4E0D-8BC3-451FEACD5232}" type="slidenum">
              <a:rPr lang="ko-KR" altLang="en-US" smtClean="0"/>
              <a:t>38</a:t>
            </a:fld>
            <a:endParaRPr lang="ko-KR" altLang="en-US"/>
          </a:p>
        </p:txBody>
      </p:sp>
      <p:sp>
        <p:nvSpPr>
          <p:cNvPr id="5" name="타원 4"/>
          <p:cNvSpPr/>
          <p:nvPr/>
        </p:nvSpPr>
        <p:spPr>
          <a:xfrm>
            <a:off x="899592" y="2564904"/>
            <a:ext cx="1598171" cy="93610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 smtClean="0"/>
              <a:t>저금리</a:t>
            </a:r>
            <a:endParaRPr lang="ko-KR" altLang="en-US" dirty="0"/>
          </a:p>
        </p:txBody>
      </p:sp>
      <p:sp>
        <p:nvSpPr>
          <p:cNvPr id="6" name="타원 5"/>
          <p:cNvSpPr/>
          <p:nvPr/>
        </p:nvSpPr>
        <p:spPr>
          <a:xfrm>
            <a:off x="1115616" y="4509120"/>
            <a:ext cx="1512168" cy="93610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 err="1" smtClean="0"/>
              <a:t>저환율</a:t>
            </a:r>
            <a:endParaRPr lang="ko-KR" altLang="en-US" dirty="0"/>
          </a:p>
        </p:txBody>
      </p:sp>
      <p:sp>
        <p:nvSpPr>
          <p:cNvPr id="7" name="직사각형 6"/>
          <p:cNvSpPr/>
          <p:nvPr/>
        </p:nvSpPr>
        <p:spPr>
          <a:xfrm>
            <a:off x="2519733" y="3528725"/>
            <a:ext cx="1656184" cy="8640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 smtClean="0"/>
              <a:t>수출감소 </a:t>
            </a:r>
            <a:endParaRPr lang="en-US" altLang="ko-KR" dirty="0" smtClean="0"/>
          </a:p>
          <a:p>
            <a:pPr algn="ctr"/>
            <a:r>
              <a:rPr lang="ko-KR" altLang="en-US" dirty="0" smtClean="0"/>
              <a:t>경상수지 악화</a:t>
            </a:r>
            <a:endParaRPr lang="ko-KR" altLang="en-US" dirty="0"/>
          </a:p>
        </p:txBody>
      </p:sp>
      <p:sp>
        <p:nvSpPr>
          <p:cNvPr id="8" name="직사각형 7"/>
          <p:cNvSpPr/>
          <p:nvPr/>
        </p:nvSpPr>
        <p:spPr>
          <a:xfrm>
            <a:off x="4644008" y="3068960"/>
            <a:ext cx="1512168" cy="16561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 smtClean="0"/>
              <a:t>자본유출</a:t>
            </a:r>
            <a:endParaRPr lang="en-US" altLang="ko-KR" dirty="0" smtClean="0"/>
          </a:p>
          <a:p>
            <a:pPr algn="ctr"/>
            <a:r>
              <a:rPr lang="ko-KR" altLang="en-US" dirty="0" smtClean="0"/>
              <a:t>외환위</a:t>
            </a:r>
            <a:r>
              <a:rPr lang="ko-KR" altLang="en-US" dirty="0"/>
              <a:t>기</a:t>
            </a:r>
          </a:p>
        </p:txBody>
      </p:sp>
      <p:sp>
        <p:nvSpPr>
          <p:cNvPr id="9" name="타원 8"/>
          <p:cNvSpPr/>
          <p:nvPr/>
        </p:nvSpPr>
        <p:spPr>
          <a:xfrm>
            <a:off x="6660232" y="2636912"/>
            <a:ext cx="1584176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 smtClean="0"/>
              <a:t>고금리</a:t>
            </a:r>
            <a:endParaRPr lang="ko-KR" altLang="en-US" dirty="0"/>
          </a:p>
        </p:txBody>
      </p:sp>
      <p:sp>
        <p:nvSpPr>
          <p:cNvPr id="10" name="타원 9"/>
          <p:cNvSpPr/>
          <p:nvPr/>
        </p:nvSpPr>
        <p:spPr>
          <a:xfrm>
            <a:off x="6660232" y="4509120"/>
            <a:ext cx="1656184" cy="100811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 err="1" smtClean="0"/>
              <a:t>고환율</a:t>
            </a:r>
            <a:endParaRPr lang="ko-KR" altLang="en-US" dirty="0"/>
          </a:p>
        </p:txBody>
      </p:sp>
      <p:sp>
        <p:nvSpPr>
          <p:cNvPr id="11" name="오른쪽 화살표 10"/>
          <p:cNvSpPr/>
          <p:nvPr/>
        </p:nvSpPr>
        <p:spPr>
          <a:xfrm rot="2140618">
            <a:off x="2195736" y="3573016"/>
            <a:ext cx="288032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" name="오른쪽 화살표 11"/>
          <p:cNvSpPr/>
          <p:nvPr/>
        </p:nvSpPr>
        <p:spPr>
          <a:xfrm rot="18163893">
            <a:off x="2171020" y="4134539"/>
            <a:ext cx="288032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" name="오른쪽 화살표 12"/>
          <p:cNvSpPr/>
          <p:nvPr/>
        </p:nvSpPr>
        <p:spPr>
          <a:xfrm>
            <a:off x="4217651" y="3786940"/>
            <a:ext cx="381237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" name="오른쪽 화살표 13"/>
          <p:cNvSpPr/>
          <p:nvPr/>
        </p:nvSpPr>
        <p:spPr>
          <a:xfrm rot="19323161">
            <a:off x="6257373" y="3218961"/>
            <a:ext cx="348016" cy="26174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5" name="오른쪽 화살표 14"/>
          <p:cNvSpPr/>
          <p:nvPr/>
        </p:nvSpPr>
        <p:spPr>
          <a:xfrm rot="2067942">
            <a:off x="6271167" y="4503520"/>
            <a:ext cx="388092" cy="323529"/>
          </a:xfrm>
          <a:prstGeom prst="rightArrow">
            <a:avLst>
              <a:gd name="adj1" fmla="val 50000"/>
              <a:gd name="adj2" fmla="val 5256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45615477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smtClean="0"/>
              <a:t>한국의 최근 대응사례</a:t>
            </a:r>
            <a:endParaRPr lang="ko-KR" altLang="en-US" b="1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ko-KR" altLang="en-US" dirty="0" smtClean="0"/>
              <a:t>미국의 금리인상을 앞두고 한국은 종전과 같은 정책대응을 하고 있음</a:t>
            </a:r>
            <a:endParaRPr lang="en-US" altLang="ko-KR" dirty="0" smtClean="0"/>
          </a:p>
          <a:p>
            <a:r>
              <a:rPr lang="en-US" altLang="ko-KR" dirty="0" smtClean="0"/>
              <a:t>(</a:t>
            </a:r>
            <a:r>
              <a:rPr lang="ko-KR" altLang="en-US" dirty="0" smtClean="0"/>
              <a:t>저금리</a:t>
            </a:r>
            <a:r>
              <a:rPr lang="en-US" altLang="ko-KR" dirty="0" smtClean="0"/>
              <a:t>+ </a:t>
            </a:r>
            <a:r>
              <a:rPr lang="ko-KR" altLang="en-US" dirty="0" err="1" smtClean="0"/>
              <a:t>저환율정책</a:t>
            </a:r>
            <a:r>
              <a:rPr lang="en-US" altLang="ko-KR" dirty="0" smtClean="0"/>
              <a:t>)</a:t>
            </a:r>
            <a:r>
              <a:rPr lang="ko-KR" altLang="en-US" dirty="0" smtClean="0"/>
              <a:t>으로 대응하고 있으며 시차를 두고 수출이 감소하고 있음</a:t>
            </a:r>
            <a:endParaRPr lang="en-US" altLang="ko-KR" dirty="0" smtClean="0"/>
          </a:p>
          <a:p>
            <a:r>
              <a:rPr lang="ko-KR" altLang="en-US" dirty="0" smtClean="0"/>
              <a:t>자본유출이 증가하면서 환율이 높아지고 있으나 미국금리인상이 유보되면서 환율은 경상수지 흑자폭으로 인해 하락추세를 보일 것임</a:t>
            </a:r>
            <a:endParaRPr lang="en-US" altLang="ko-KR" dirty="0" smtClean="0"/>
          </a:p>
          <a:p>
            <a:r>
              <a:rPr lang="ko-KR" altLang="en-US" dirty="0" smtClean="0"/>
              <a:t>대신 일본은 종전과 같이 환율정책으로 대응하여 과거의 경험이 반복될 것이 우려됨</a:t>
            </a:r>
            <a:endParaRPr lang="en-US" altLang="ko-KR" dirty="0" smtClean="0"/>
          </a:p>
          <a:p>
            <a:r>
              <a:rPr lang="ko-KR" altLang="en-US" dirty="0" smtClean="0"/>
              <a:t>그러나 차이점은 원유가격의 하락과 경기침체로 인한 수입의 감소로 경상수지 흑자폭이 커져 있다는 것임</a:t>
            </a:r>
            <a:r>
              <a:rPr lang="en-US" altLang="ko-KR" dirty="0" smtClean="0"/>
              <a:t>. </a:t>
            </a:r>
            <a:r>
              <a:rPr lang="ko-KR" altLang="en-US" dirty="0" smtClean="0"/>
              <a:t>또한 단기외채가 관리되어 대외건전도가 높아져 있음</a:t>
            </a:r>
            <a:endParaRPr lang="en-US" altLang="ko-KR" dirty="0" smtClean="0"/>
          </a:p>
          <a:p>
            <a:r>
              <a:rPr lang="ko-KR" altLang="en-US" dirty="0" smtClean="0"/>
              <a:t>반면에 대중국의존도가 높아 중국경제의 </a:t>
            </a:r>
            <a:r>
              <a:rPr lang="ko-KR" altLang="en-US" dirty="0" err="1" smtClean="0"/>
              <a:t>경착륙시</a:t>
            </a:r>
            <a:r>
              <a:rPr lang="ko-KR" altLang="en-US" dirty="0" smtClean="0"/>
              <a:t> 수출감소로 대외건전도가 악화될 우려가 있음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8C50E-23AA-4E0D-8BC3-451FEACD5232}" type="slidenum">
              <a:rPr lang="ko-KR" altLang="en-US" smtClean="0"/>
              <a:t>39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73723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o-KR" altLang="en-US" b="1" dirty="0" smtClean="0"/>
              <a:t>분석배경과 목적</a:t>
            </a:r>
            <a:endParaRPr lang="ko-KR" altLang="en-US" b="1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ko-KR" altLang="en-US" dirty="0" smtClean="0"/>
              <a:t>대내적 균형</a:t>
            </a:r>
            <a:r>
              <a:rPr lang="en-US" altLang="ko-KR" dirty="0" smtClean="0"/>
              <a:t>(</a:t>
            </a:r>
            <a:r>
              <a:rPr lang="ko-KR" altLang="en-US" dirty="0" smtClean="0"/>
              <a:t>국내경기</a:t>
            </a:r>
            <a:r>
              <a:rPr lang="en-US" altLang="ko-KR" dirty="0" smtClean="0"/>
              <a:t>)</a:t>
            </a:r>
            <a:r>
              <a:rPr lang="ko-KR" altLang="en-US" dirty="0" smtClean="0"/>
              <a:t>을 위해 대응할 경우 </a:t>
            </a:r>
            <a:r>
              <a:rPr lang="en-US" altLang="ko-KR" dirty="0" smtClean="0"/>
              <a:t> </a:t>
            </a:r>
            <a:r>
              <a:rPr lang="ko-KR" altLang="en-US" dirty="0" smtClean="0"/>
              <a:t>초기에는 경기부양과 부동산 가격 상승하나 미국금리인상으로 금리차이가 크질 경우 자본유출 본격화로 금리인상 경기침체와 부동산 버블 붕괴로 자본유출 </a:t>
            </a:r>
            <a:r>
              <a:rPr lang="en-US" altLang="ko-KR" dirty="0" smtClean="0"/>
              <a:t> </a:t>
            </a:r>
            <a:r>
              <a:rPr lang="ko-KR" altLang="en-US" dirty="0" smtClean="0"/>
              <a:t>외환위기 </a:t>
            </a:r>
            <a:r>
              <a:rPr lang="ko-KR" altLang="en-US" dirty="0" smtClean="0"/>
              <a:t>발생</a:t>
            </a:r>
            <a:endParaRPr lang="en-US" altLang="ko-KR" dirty="0" smtClean="0"/>
          </a:p>
          <a:p>
            <a:r>
              <a:rPr lang="ko-KR" altLang="en-US" dirty="0" smtClean="0"/>
              <a:t>미국의 금리정책은 다른 국가에 영향을 준다는 면에서 미국의 국제금융전략의 수단임</a:t>
            </a:r>
            <a:endParaRPr lang="en-US" altLang="ko-KR" dirty="0" smtClean="0"/>
          </a:p>
          <a:p>
            <a:r>
              <a:rPr lang="ko-KR" altLang="en-US" dirty="0" smtClean="0"/>
              <a:t>미국 </a:t>
            </a:r>
            <a:r>
              <a:rPr lang="ko-KR" altLang="en-US" dirty="0" err="1" smtClean="0"/>
              <a:t>금리인상시</a:t>
            </a:r>
            <a:r>
              <a:rPr lang="ko-KR" altLang="en-US" dirty="0" smtClean="0"/>
              <a:t> 한중일의 </a:t>
            </a:r>
            <a:r>
              <a:rPr lang="ko-KR" altLang="en-US" dirty="0" smtClean="0"/>
              <a:t>금리 </a:t>
            </a:r>
            <a:r>
              <a:rPr lang="ko-KR" altLang="en-US" dirty="0" smtClean="0"/>
              <a:t>및 환</a:t>
            </a:r>
            <a:r>
              <a:rPr lang="ko-KR" altLang="en-US" dirty="0"/>
              <a:t>율</a:t>
            </a:r>
            <a:r>
              <a:rPr lang="ko-KR" altLang="en-US" dirty="0" smtClean="0"/>
              <a:t>정책선택 </a:t>
            </a:r>
            <a:r>
              <a:rPr lang="ko-KR" altLang="en-US" dirty="0" smtClean="0"/>
              <a:t>비교분석으로 한국의 금리 및 환율정책 과제 분석함</a:t>
            </a:r>
            <a:endParaRPr lang="ko-KR" altLang="en-US" dirty="0"/>
          </a:p>
        </p:txBody>
      </p:sp>
      <p:sp>
        <p:nvSpPr>
          <p:cNvPr id="4" name="오른쪽 화살표 3"/>
          <p:cNvSpPr/>
          <p:nvPr/>
        </p:nvSpPr>
        <p:spPr>
          <a:xfrm>
            <a:off x="1403648" y="2158493"/>
            <a:ext cx="178954" cy="41569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오른쪽 화살표 4"/>
          <p:cNvSpPr/>
          <p:nvPr/>
        </p:nvSpPr>
        <p:spPr>
          <a:xfrm>
            <a:off x="2195736" y="2913179"/>
            <a:ext cx="267596" cy="33914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오른쪽 화살표 5"/>
          <p:cNvSpPr/>
          <p:nvPr/>
        </p:nvSpPr>
        <p:spPr>
          <a:xfrm>
            <a:off x="7624632" y="3044012"/>
            <a:ext cx="216024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오른쪽 화살표 6"/>
          <p:cNvSpPr/>
          <p:nvPr/>
        </p:nvSpPr>
        <p:spPr>
          <a:xfrm>
            <a:off x="7590605" y="3456301"/>
            <a:ext cx="227485" cy="36819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슬라이드 번호 개체 틀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8C50E-23AA-4E0D-8BC3-451FEACD5232}" type="slidenum">
              <a:rPr lang="ko-KR" altLang="en-US" smtClean="0"/>
              <a:t>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43504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smtClean="0"/>
              <a:t>미국금리와 한국환율추이</a:t>
            </a:r>
            <a:endParaRPr lang="ko-KR" altLang="en-US" b="1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8C50E-23AA-4E0D-8BC3-451FEACD5232}" type="slidenum">
              <a:rPr lang="ko-KR" altLang="en-US" smtClean="0"/>
              <a:t>40</a:t>
            </a:fld>
            <a:endParaRPr lang="ko-KR" altLang="en-US"/>
          </a:p>
        </p:txBody>
      </p:sp>
      <p:pic>
        <p:nvPicPr>
          <p:cNvPr id="1026" name="Picture 2" descr="C:\Users\ttt\Desktop\미국금리와 한국환율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1974850"/>
            <a:ext cx="7128791" cy="35423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7835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smtClean="0"/>
              <a:t>미국금리와 한국콜금리 추이</a:t>
            </a:r>
            <a:endParaRPr lang="ko-KR" altLang="en-US" b="1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8C50E-23AA-4E0D-8BC3-451FEACD5232}" type="slidenum">
              <a:rPr lang="ko-KR" altLang="en-US" smtClean="0"/>
              <a:t>41</a:t>
            </a:fld>
            <a:endParaRPr lang="ko-KR" altLang="en-US"/>
          </a:p>
        </p:txBody>
      </p:sp>
      <p:pic>
        <p:nvPicPr>
          <p:cNvPr id="9218" name="Picture 2" descr="C:\Users\ttt\Desktop\그림\미국금리와 한국 콜금리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2224" y="1974850"/>
            <a:ext cx="6808167" cy="34703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77252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smtClean="0"/>
              <a:t>미국금리와 한국기준금리 추이</a:t>
            </a:r>
            <a:endParaRPr lang="ko-KR" altLang="en-US" b="1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8C50E-23AA-4E0D-8BC3-451FEACD5232}" type="slidenum">
              <a:rPr lang="ko-KR" altLang="en-US" smtClean="0"/>
              <a:t>42</a:t>
            </a:fld>
            <a:endParaRPr lang="ko-KR" altLang="en-US"/>
          </a:p>
        </p:txBody>
      </p:sp>
      <p:pic>
        <p:nvPicPr>
          <p:cNvPr id="10242" name="Picture 2" descr="C:\Users\ttt\Desktop\그림\미국금리와 한국기준금리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2225" y="1974850"/>
            <a:ext cx="6559550" cy="33983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40458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b="1" dirty="0" smtClean="0"/>
              <a:t>4) </a:t>
            </a:r>
            <a:r>
              <a:rPr lang="ko-KR" altLang="en-US" b="1" dirty="0" smtClean="0"/>
              <a:t>한</a:t>
            </a:r>
            <a:r>
              <a:rPr lang="en-US" altLang="ko-KR" b="1" dirty="0" smtClean="0"/>
              <a:t>·</a:t>
            </a:r>
            <a:r>
              <a:rPr lang="ko-KR" altLang="en-US" b="1" dirty="0" smtClean="0"/>
              <a:t>중</a:t>
            </a:r>
            <a:r>
              <a:rPr lang="en-US" altLang="ko-KR" b="1" dirty="0" smtClean="0"/>
              <a:t>·</a:t>
            </a:r>
            <a:r>
              <a:rPr lang="ko-KR" altLang="en-US" b="1" dirty="0" smtClean="0"/>
              <a:t>일의 비교분석</a:t>
            </a:r>
            <a:endParaRPr lang="ko-KR" altLang="en-US" b="1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ko-KR" altLang="en-US" dirty="0" smtClean="0"/>
              <a:t>중국과 일본은 미국의 금리인상에 환율정책으로 대응해 성공하고 한국은 금리인하정책으로 대응해 위기에 노출됨</a:t>
            </a:r>
            <a:endParaRPr lang="en-US" altLang="ko-KR" dirty="0" smtClean="0"/>
          </a:p>
          <a:p>
            <a:r>
              <a:rPr lang="ko-KR" altLang="en-US" dirty="0" smtClean="0"/>
              <a:t>저금리 정책으로 위기에 노출되는 과정은 버블이 형성되고 수입이 증가되는 채널을 통함</a:t>
            </a:r>
            <a:endParaRPr lang="en-US" altLang="ko-KR" dirty="0" smtClean="0"/>
          </a:p>
          <a:p>
            <a:r>
              <a:rPr lang="ko-KR" altLang="en-US" dirty="0" smtClean="0"/>
              <a:t>미국이 지속적으로 금리를 높이는 과정에서 금리차이가 </a:t>
            </a:r>
            <a:r>
              <a:rPr lang="ko-KR" altLang="en-US" dirty="0"/>
              <a:t>커</a:t>
            </a:r>
            <a:r>
              <a:rPr lang="ko-KR" altLang="en-US" dirty="0" smtClean="0"/>
              <a:t>지면서 자본유출이 나타날 경우 </a:t>
            </a:r>
            <a:r>
              <a:rPr lang="en-US" altLang="ko-KR" dirty="0" smtClean="0"/>
              <a:t>(1</a:t>
            </a:r>
            <a:r>
              <a:rPr lang="ko-KR" altLang="en-US" dirty="0" smtClean="0"/>
              <a:t>년 </a:t>
            </a:r>
            <a:r>
              <a:rPr lang="en-US" altLang="ko-KR" dirty="0" smtClean="0"/>
              <a:t>5</a:t>
            </a:r>
            <a:r>
              <a:rPr lang="ko-KR" altLang="en-US" dirty="0" err="1" smtClean="0"/>
              <a:t>개월후</a:t>
            </a:r>
            <a:r>
              <a:rPr lang="en-US" altLang="ko-KR" dirty="0" smtClean="0"/>
              <a:t>) </a:t>
            </a:r>
            <a:r>
              <a:rPr lang="ko-KR" altLang="en-US" dirty="0" smtClean="0"/>
              <a:t>한국은 금리를 높이게 되고 결국 자산가격 버블이 붕괴되고 경상수지 악화로 자본유출이 가시화되면서 위기에 노출됨</a:t>
            </a:r>
            <a:endParaRPr lang="en-US" altLang="ko-KR" dirty="0" smtClean="0"/>
          </a:p>
          <a:p>
            <a:r>
              <a:rPr lang="ko-KR" altLang="en-US" dirty="0" smtClean="0"/>
              <a:t>일본과 중국은 </a:t>
            </a:r>
            <a:r>
              <a:rPr lang="ko-KR" altLang="en-US" dirty="0" err="1" smtClean="0"/>
              <a:t>대외충격시</a:t>
            </a:r>
            <a:r>
              <a:rPr lang="ko-KR" altLang="en-US" dirty="0" smtClean="0"/>
              <a:t> 대외균형을 </a:t>
            </a:r>
            <a:r>
              <a:rPr lang="ko-KR" altLang="en-US" dirty="0" err="1" smtClean="0"/>
              <a:t>우선시하는데에</a:t>
            </a:r>
            <a:r>
              <a:rPr lang="ko-KR" altLang="en-US" dirty="0" smtClean="0"/>
              <a:t> 비해 한국은 대내균형에 치중해 외환위기를 </a:t>
            </a:r>
            <a:r>
              <a:rPr lang="ko-KR" altLang="en-US" dirty="0" err="1" smtClean="0"/>
              <a:t>겪게됨</a:t>
            </a:r>
            <a:endParaRPr lang="en-US" altLang="ko-KR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8C50E-23AA-4E0D-8BC3-451FEACD5232}" type="slidenum">
              <a:rPr lang="ko-KR" altLang="en-US" smtClean="0"/>
              <a:t>43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89787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>
                <a:solidFill>
                  <a:prstClr val="black"/>
                </a:solidFill>
              </a:rPr>
              <a:t>한</a:t>
            </a:r>
            <a:r>
              <a:rPr lang="en-US" altLang="ko-KR" b="1" dirty="0">
                <a:solidFill>
                  <a:prstClr val="black"/>
                </a:solidFill>
              </a:rPr>
              <a:t>·</a:t>
            </a:r>
            <a:r>
              <a:rPr lang="ko-KR" altLang="en-US" b="1" dirty="0">
                <a:solidFill>
                  <a:prstClr val="black"/>
                </a:solidFill>
              </a:rPr>
              <a:t>중</a:t>
            </a:r>
            <a:r>
              <a:rPr lang="en-US" altLang="ko-KR" b="1" dirty="0">
                <a:solidFill>
                  <a:prstClr val="black"/>
                </a:solidFill>
              </a:rPr>
              <a:t>·</a:t>
            </a:r>
            <a:r>
              <a:rPr lang="ko-KR" altLang="en-US" b="1" dirty="0">
                <a:solidFill>
                  <a:prstClr val="black"/>
                </a:solidFill>
              </a:rPr>
              <a:t>일의 비교분석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ko-KR" altLang="en-US" sz="2400" dirty="0">
                <a:solidFill>
                  <a:prstClr val="black"/>
                </a:solidFill>
              </a:rPr>
              <a:t>최근 일본의 </a:t>
            </a:r>
            <a:r>
              <a:rPr lang="ko-KR" altLang="en-US" sz="2400" dirty="0" err="1">
                <a:solidFill>
                  <a:prstClr val="black"/>
                </a:solidFill>
              </a:rPr>
              <a:t>양적완화로</a:t>
            </a:r>
            <a:r>
              <a:rPr lang="ko-KR" altLang="en-US" sz="2400" dirty="0">
                <a:solidFill>
                  <a:prstClr val="black"/>
                </a:solidFill>
              </a:rPr>
              <a:t> 엔화가치가 평가절하되자 한국도 금융완화에 의해 환율을 높이려는 시도를 하였으나 이는 잘못된 정책임</a:t>
            </a:r>
            <a:r>
              <a:rPr lang="en-US" altLang="ko-KR" sz="2400" dirty="0">
                <a:solidFill>
                  <a:prstClr val="black"/>
                </a:solidFill>
              </a:rPr>
              <a:t>. </a:t>
            </a:r>
            <a:r>
              <a:rPr lang="ko-KR" altLang="en-US" sz="2400" dirty="0">
                <a:solidFill>
                  <a:prstClr val="black"/>
                </a:solidFill>
              </a:rPr>
              <a:t>한국은 비교환성 통화를 가지고 있어 일본과 다른 여건에 있음</a:t>
            </a:r>
            <a:endParaRPr lang="en-US" altLang="ko-KR" sz="2400" dirty="0">
              <a:solidFill>
                <a:prstClr val="black"/>
              </a:solidFill>
            </a:endParaRPr>
          </a:p>
          <a:p>
            <a:pPr lvl="0"/>
            <a:r>
              <a:rPr lang="ko-KR" altLang="en-US" sz="2400" dirty="0">
                <a:solidFill>
                  <a:prstClr val="black"/>
                </a:solidFill>
              </a:rPr>
              <a:t>최근 미국의 금리인상에 대해 기존과 달리 중국의 금리정책 대응에 대해 관심을 가질 필요가 있음</a:t>
            </a:r>
            <a:r>
              <a:rPr lang="en-US" altLang="ko-KR" sz="2400" dirty="0">
                <a:solidFill>
                  <a:prstClr val="black"/>
                </a:solidFill>
              </a:rPr>
              <a:t>. </a:t>
            </a:r>
            <a:r>
              <a:rPr lang="ko-KR" altLang="en-US" sz="2400" dirty="0">
                <a:solidFill>
                  <a:prstClr val="black"/>
                </a:solidFill>
              </a:rPr>
              <a:t>이는 위기조장정책이며 결국 중국의 </a:t>
            </a:r>
            <a:r>
              <a:rPr lang="ko-KR" altLang="en-US" sz="2400" dirty="0" err="1">
                <a:solidFill>
                  <a:prstClr val="black"/>
                </a:solidFill>
              </a:rPr>
              <a:t>경기경착륙으로</a:t>
            </a:r>
            <a:r>
              <a:rPr lang="ko-KR" altLang="en-US" sz="2400" dirty="0">
                <a:solidFill>
                  <a:prstClr val="black"/>
                </a:solidFill>
              </a:rPr>
              <a:t> 이어져 대중의존도가 높은 한국이 위기를 겪을 가능성이 높기 </a:t>
            </a:r>
            <a:r>
              <a:rPr lang="ko-KR" altLang="en-US" sz="2400" dirty="0" smtClean="0">
                <a:solidFill>
                  <a:prstClr val="black"/>
                </a:solidFill>
              </a:rPr>
              <a:t>때문임</a:t>
            </a:r>
            <a:endParaRPr lang="en-US" altLang="ko-KR" sz="2400" dirty="0" smtClean="0">
              <a:solidFill>
                <a:prstClr val="black"/>
              </a:solidFill>
            </a:endParaRPr>
          </a:p>
          <a:p>
            <a:pPr lvl="0"/>
            <a:r>
              <a:rPr lang="ko-KR" altLang="en-US" sz="2400" dirty="0" smtClean="0">
                <a:solidFill>
                  <a:prstClr val="black"/>
                </a:solidFill>
              </a:rPr>
              <a:t>일본의 </a:t>
            </a:r>
            <a:r>
              <a:rPr lang="ko-KR" altLang="en-US" sz="2400" dirty="0" err="1" smtClean="0">
                <a:solidFill>
                  <a:prstClr val="black"/>
                </a:solidFill>
              </a:rPr>
              <a:t>양적완화로</a:t>
            </a:r>
            <a:r>
              <a:rPr lang="ko-KR" altLang="en-US" sz="2400" dirty="0" smtClean="0">
                <a:solidFill>
                  <a:prstClr val="black"/>
                </a:solidFill>
              </a:rPr>
              <a:t> 엔저가 진전되면서 중국의 수출경쟁력이 약화되고 있음</a:t>
            </a:r>
            <a:endParaRPr lang="en-US" altLang="ko-KR" sz="2400" dirty="0" smtClean="0">
              <a:solidFill>
                <a:prstClr val="black"/>
              </a:solidFill>
            </a:endParaRPr>
          </a:p>
          <a:p>
            <a:pPr lvl="0"/>
            <a:r>
              <a:rPr lang="ko-KR" altLang="en-US" sz="2400" dirty="0" smtClean="0">
                <a:solidFill>
                  <a:prstClr val="black"/>
                </a:solidFill>
              </a:rPr>
              <a:t>중국이 </a:t>
            </a:r>
            <a:r>
              <a:rPr lang="ko-KR" altLang="en-US" sz="2400" dirty="0" err="1" smtClean="0">
                <a:solidFill>
                  <a:prstClr val="black"/>
                </a:solidFill>
              </a:rPr>
              <a:t>추가평가절하시</a:t>
            </a:r>
            <a:r>
              <a:rPr lang="ko-KR" altLang="en-US" sz="2400" dirty="0" smtClean="0">
                <a:solidFill>
                  <a:prstClr val="black"/>
                </a:solidFill>
              </a:rPr>
              <a:t> 일본도 </a:t>
            </a:r>
            <a:r>
              <a:rPr lang="ko-KR" altLang="en-US" sz="2400" dirty="0" err="1" smtClean="0">
                <a:solidFill>
                  <a:prstClr val="black"/>
                </a:solidFill>
              </a:rPr>
              <a:t>추가양적완화로</a:t>
            </a:r>
            <a:r>
              <a:rPr lang="ko-KR" altLang="en-US" sz="2400" dirty="0" smtClean="0">
                <a:solidFill>
                  <a:prstClr val="black"/>
                </a:solidFill>
              </a:rPr>
              <a:t> 대응해 동아시아는 환율전쟁에 들어갈 가능성이 높음</a:t>
            </a:r>
            <a:endParaRPr lang="en-US" altLang="ko-KR" sz="2400" dirty="0" smtClean="0">
              <a:solidFill>
                <a:prstClr val="black"/>
              </a:solidFill>
            </a:endParaRPr>
          </a:p>
          <a:p>
            <a:pPr lvl="0"/>
            <a:r>
              <a:rPr lang="ko-KR" altLang="en-US" sz="2400" dirty="0" smtClean="0">
                <a:solidFill>
                  <a:prstClr val="black"/>
                </a:solidFill>
              </a:rPr>
              <a:t>미국의 금리인상이 지연될 경우 미국의 물가상승압력이 높아짐에 따라 미국금리인상속도가 높아질 가능성이 높음 </a:t>
            </a:r>
            <a:endParaRPr lang="en-US" altLang="ko-KR" sz="2400" dirty="0">
              <a:solidFill>
                <a:prstClr val="black"/>
              </a:solidFill>
            </a:endParaRPr>
          </a:p>
          <a:p>
            <a:pPr marL="0" lvl="0" indent="0">
              <a:buNone/>
            </a:pPr>
            <a:r>
              <a:rPr lang="ko-KR" altLang="en-US" sz="2400" dirty="0">
                <a:solidFill>
                  <a:prstClr val="black"/>
                </a:solidFill>
              </a:rPr>
              <a:t> </a:t>
            </a:r>
          </a:p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8C50E-23AA-4E0D-8BC3-451FEACD5232}" type="slidenum">
              <a:rPr lang="ko-KR" altLang="en-US" smtClean="0"/>
              <a:t>44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4986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smtClean="0"/>
              <a:t>한국과 일본의 환율추이</a:t>
            </a:r>
            <a:endParaRPr lang="ko-KR" altLang="en-US" b="1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8C50E-23AA-4E0D-8BC3-451FEACD5232}" type="slidenum">
              <a:rPr lang="ko-KR" altLang="en-US" smtClean="0"/>
              <a:t>45</a:t>
            </a:fld>
            <a:endParaRPr lang="ko-KR" altLang="en-US"/>
          </a:p>
        </p:txBody>
      </p:sp>
      <p:pic>
        <p:nvPicPr>
          <p:cNvPr id="12290" name="Picture 2" descr="C:\Users\ttt\Desktop\그림\원달러와 엔달러 환율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2224" y="1974850"/>
            <a:ext cx="6952183" cy="34703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13452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smtClean="0"/>
              <a:t>원</a:t>
            </a:r>
            <a:r>
              <a:rPr lang="en-US" altLang="ko-KR" b="1" dirty="0" smtClean="0"/>
              <a:t>/</a:t>
            </a:r>
            <a:r>
              <a:rPr lang="ko-KR" altLang="en-US" b="1" dirty="0" err="1" smtClean="0"/>
              <a:t>엔환율</a:t>
            </a:r>
            <a:r>
              <a:rPr lang="ko-KR" altLang="en-US" b="1" dirty="0" smtClean="0"/>
              <a:t> 추이</a:t>
            </a:r>
            <a:endParaRPr lang="ko-KR" altLang="en-US" b="1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8C50E-23AA-4E0D-8BC3-451FEACD5232}" type="slidenum">
              <a:rPr lang="ko-KR" altLang="en-US" smtClean="0"/>
              <a:t>46</a:t>
            </a:fld>
            <a:endParaRPr lang="ko-KR" altLang="en-US"/>
          </a:p>
        </p:txBody>
      </p:sp>
      <p:pic>
        <p:nvPicPr>
          <p:cNvPr id="1026" name="Picture 2" descr="C:\Users\ttt\Desktop\원엔환율추이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2060848"/>
            <a:ext cx="7416824" cy="34703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06242585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smtClean="0"/>
              <a:t>중국과 일본의 환율추이</a:t>
            </a:r>
            <a:endParaRPr lang="ko-KR" altLang="en-US" b="1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7BB31-6981-4915-B6A3-DF05AEA5B8FE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47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1026" name="Picture 2" descr="C:\Users\ttt\Desktop\2015.8\일본과 중국 환율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2225" y="2060848"/>
            <a:ext cx="6559550" cy="33843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33773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ko-KR" b="1" dirty="0" smtClean="0"/>
              <a:t>4. </a:t>
            </a:r>
            <a:r>
              <a:rPr lang="ko-KR" altLang="en-US" b="1" dirty="0" smtClean="0"/>
              <a:t>한국의</a:t>
            </a:r>
            <a:r>
              <a:rPr lang="en-US" altLang="ko-KR" b="1" dirty="0" smtClean="0"/>
              <a:t> </a:t>
            </a:r>
            <a:r>
              <a:rPr lang="ko-KR" altLang="en-US" b="1" dirty="0" smtClean="0"/>
              <a:t>금리 및 환율정책 과제</a:t>
            </a:r>
            <a:endParaRPr lang="ko-KR" altLang="en-US" b="1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ko-KR" altLang="en-US" dirty="0" smtClean="0"/>
              <a:t>대외적 충격에 대해 우선적으로 대외균형을 위한 환율정책 사용이 필요함</a:t>
            </a:r>
            <a:endParaRPr lang="en-US" altLang="ko-KR" dirty="0" smtClean="0"/>
          </a:p>
          <a:p>
            <a:r>
              <a:rPr lang="ko-KR" altLang="en-US" dirty="0" smtClean="0"/>
              <a:t>자본유출로 인한 외환위기를 우선적으로 피하고 대내균형을 관리해야 함</a:t>
            </a:r>
            <a:endParaRPr lang="en-US" altLang="ko-KR" dirty="0" smtClean="0"/>
          </a:p>
          <a:p>
            <a:r>
              <a:rPr lang="ko-KR" altLang="en-US" dirty="0" smtClean="0"/>
              <a:t>미국의 금리인상에 대해 추가적인 저금리정책으로 대응하는 것은 경기의 </a:t>
            </a:r>
            <a:r>
              <a:rPr lang="ko-KR" altLang="en-US" dirty="0" err="1" smtClean="0"/>
              <a:t>경착륙</a:t>
            </a:r>
            <a:r>
              <a:rPr lang="ko-KR" altLang="en-US" dirty="0" smtClean="0"/>
              <a:t> 경우를 제외하고는 자제할 필요가 있음</a:t>
            </a:r>
            <a:endParaRPr lang="en-US" altLang="ko-KR" dirty="0" smtClean="0"/>
          </a:p>
          <a:p>
            <a:r>
              <a:rPr lang="ko-KR" altLang="en-US" dirty="0" smtClean="0"/>
              <a:t>한국은 비교환성 통화를 가지고 있어 국제통화를 가진 일본과 차이가 있다는 사실을 인식할 필요가 있음</a:t>
            </a:r>
            <a:r>
              <a:rPr lang="en-US" altLang="ko-KR" dirty="0" smtClean="0"/>
              <a:t>. </a:t>
            </a:r>
            <a:r>
              <a:rPr lang="ko-KR" altLang="en-US" dirty="0" smtClean="0"/>
              <a:t>저금리정책은 가계부채를 늘리고 버블만 만들 수 있음</a:t>
            </a:r>
            <a:endParaRPr lang="en-US" altLang="ko-KR" dirty="0" smtClean="0"/>
          </a:p>
          <a:p>
            <a:r>
              <a:rPr lang="ko-KR" altLang="en-US" dirty="0" smtClean="0"/>
              <a:t>또한 금리인상의 시차를 과거 </a:t>
            </a:r>
            <a:r>
              <a:rPr lang="en-US" altLang="ko-KR" dirty="0" smtClean="0"/>
              <a:t>1</a:t>
            </a:r>
            <a:r>
              <a:rPr lang="ko-KR" altLang="en-US" dirty="0" smtClean="0"/>
              <a:t>년 </a:t>
            </a:r>
            <a:r>
              <a:rPr lang="en-US" altLang="ko-KR" dirty="0" smtClean="0"/>
              <a:t>5</a:t>
            </a:r>
            <a:r>
              <a:rPr lang="ko-KR" altLang="en-US" dirty="0" smtClean="0"/>
              <a:t>개월보다 좁힐 필요가 있음</a:t>
            </a:r>
            <a:endParaRPr lang="en-US" altLang="ko-KR" dirty="0"/>
          </a:p>
          <a:p>
            <a:r>
              <a:rPr lang="ko-KR" altLang="en-US" dirty="0" smtClean="0"/>
              <a:t>이는 저금리기조가 지속될수록 부동산과 주가버블 그리고 가계부채 규모가 커질 것이기 때문임</a:t>
            </a:r>
            <a:endParaRPr lang="en-US" altLang="ko-KR" dirty="0" smtClean="0"/>
          </a:p>
          <a:p>
            <a:r>
              <a:rPr lang="ko-KR" altLang="en-US" dirty="0" smtClean="0"/>
              <a:t>미국의 금리인상 속도와 폭에 대응해 금리인상시기를 </a:t>
            </a:r>
            <a:r>
              <a:rPr lang="ko-KR" altLang="en-US" dirty="0" err="1" smtClean="0"/>
              <a:t>정해야함</a:t>
            </a:r>
            <a:endParaRPr lang="en-US" altLang="ko-KR" dirty="0" smtClean="0"/>
          </a:p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8C50E-23AA-4E0D-8BC3-451FEACD5232}" type="slidenum">
              <a:rPr lang="ko-KR" altLang="en-US" smtClean="0"/>
              <a:t>48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83615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z="4000" b="1" dirty="0">
                <a:solidFill>
                  <a:prstClr val="black"/>
                </a:solidFill>
              </a:rPr>
              <a:t>한국의</a:t>
            </a:r>
            <a:r>
              <a:rPr lang="en-US" altLang="ko-KR" sz="4000" b="1" dirty="0">
                <a:solidFill>
                  <a:prstClr val="black"/>
                </a:solidFill>
              </a:rPr>
              <a:t> </a:t>
            </a:r>
            <a:r>
              <a:rPr lang="ko-KR" altLang="en-US" sz="4000" b="1" dirty="0">
                <a:solidFill>
                  <a:prstClr val="black"/>
                </a:solidFill>
              </a:rPr>
              <a:t>금리 및 환율정책 과제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ko-KR" altLang="en-US" dirty="0" smtClean="0"/>
              <a:t>환율정책으로 수출을 늘릴 경우 대외신뢰도가 높아져 자본유출을 피할 수 있으며 국내경기도 부양될 수 있음</a:t>
            </a:r>
            <a:endParaRPr lang="en-US" altLang="ko-KR" dirty="0" smtClean="0"/>
          </a:p>
          <a:p>
            <a:r>
              <a:rPr lang="ko-KR" altLang="en-US" dirty="0" smtClean="0"/>
              <a:t>물가가 안정되어 있어 환율을 올릴 경우 이익집단의 반발이 낮음</a:t>
            </a:r>
            <a:endParaRPr lang="en-US" altLang="ko-KR" dirty="0" smtClean="0"/>
          </a:p>
          <a:p>
            <a:r>
              <a:rPr lang="ko-KR" altLang="en-US" dirty="0" smtClean="0"/>
              <a:t>자본유출이 안정되는 경우 위안화나 엔화가치가 평가절하되는 폭만큼 원화가치를 평가절하시켜 수출경쟁력을 확보해야 함</a:t>
            </a:r>
            <a:endParaRPr lang="en-US" altLang="ko-KR" dirty="0" smtClean="0"/>
          </a:p>
          <a:p>
            <a:r>
              <a:rPr lang="ko-KR" altLang="en-US" dirty="0" smtClean="0"/>
              <a:t>경상수지 흑자폭이 확대되면서 외환시장 개입이 어려울 수 있으나 적정환율은 대내외적 균형을 </a:t>
            </a:r>
            <a:r>
              <a:rPr lang="ko-KR" altLang="en-US" dirty="0" err="1" smtClean="0"/>
              <a:t>가질수</a:t>
            </a:r>
            <a:r>
              <a:rPr lang="ko-KR" altLang="en-US" dirty="0" smtClean="0"/>
              <a:t> 있는 환율이므로 실업과 </a:t>
            </a:r>
            <a:r>
              <a:rPr lang="ko-KR" altLang="en-US" dirty="0" err="1" smtClean="0"/>
              <a:t>경기침체등을</a:t>
            </a:r>
            <a:r>
              <a:rPr lang="ko-KR" altLang="en-US" dirty="0" smtClean="0"/>
              <a:t> 강조해 미국의 협조가 필요하며 외교적 노력이 필요함 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8C50E-23AA-4E0D-8BC3-451FEACD5232}" type="slidenum">
              <a:rPr lang="ko-KR" altLang="en-US" smtClean="0"/>
              <a:t>49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39648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b="1" dirty="0" smtClean="0"/>
              <a:t>2. </a:t>
            </a:r>
            <a:r>
              <a:rPr lang="ko-KR" altLang="en-US" b="1" dirty="0" smtClean="0"/>
              <a:t>미국 금리인상의 전망과 영향</a:t>
            </a:r>
            <a:endParaRPr lang="ko-KR" altLang="en-US" b="1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ko-KR" altLang="en-US" dirty="0" smtClean="0"/>
              <a:t>미국 실업률 </a:t>
            </a:r>
            <a:r>
              <a:rPr lang="en-US" altLang="ko-KR" dirty="0" smtClean="0"/>
              <a:t>5.1% : 2008</a:t>
            </a:r>
            <a:r>
              <a:rPr lang="ko-KR" altLang="en-US" dirty="0" smtClean="0"/>
              <a:t>년 이래 가장 낮음 </a:t>
            </a:r>
            <a:endParaRPr lang="en-US" altLang="ko-KR" dirty="0" smtClean="0"/>
          </a:p>
          <a:p>
            <a:r>
              <a:rPr lang="ko-KR" altLang="en-US" dirty="0" smtClean="0"/>
              <a:t>미국 인플레이션 </a:t>
            </a:r>
            <a:r>
              <a:rPr lang="en-US" altLang="ko-KR" dirty="0" smtClean="0"/>
              <a:t>1.2%-1.3% (</a:t>
            </a:r>
            <a:r>
              <a:rPr lang="ko-KR" altLang="en-US" dirty="0" smtClean="0"/>
              <a:t>목표치 </a:t>
            </a:r>
            <a:r>
              <a:rPr lang="en-US" altLang="ko-KR" dirty="0" smtClean="0"/>
              <a:t>2%</a:t>
            </a:r>
            <a:r>
              <a:rPr lang="ko-KR" altLang="en-US" dirty="0" smtClean="0"/>
              <a:t>보다 낮음</a:t>
            </a:r>
            <a:r>
              <a:rPr lang="en-US" altLang="ko-KR" dirty="0" smtClean="0"/>
              <a:t>)</a:t>
            </a:r>
          </a:p>
          <a:p>
            <a:r>
              <a:rPr lang="ko-KR" altLang="en-US" dirty="0" smtClean="0"/>
              <a:t>선제적 금리정책 필요하다는 측면에서는 금리인상 여건 성숙됨</a:t>
            </a:r>
            <a:endParaRPr lang="en-US" altLang="ko-KR" dirty="0" smtClean="0"/>
          </a:p>
          <a:p>
            <a:r>
              <a:rPr lang="ko-KR" altLang="en-US" dirty="0" smtClean="0"/>
              <a:t>원유가 및 원자재가격이 낮아 물가가 오르기 어려움</a:t>
            </a:r>
            <a:endParaRPr lang="en-US" altLang="ko-KR" dirty="0" smtClean="0"/>
          </a:p>
          <a:p>
            <a:r>
              <a:rPr lang="ko-KR" altLang="en-US" dirty="0" smtClean="0"/>
              <a:t>최근 연준의 금리동결로 미국경제에 대한 불확실성이 높아졌으며 연내 금리인상도 불확실해짐</a:t>
            </a:r>
            <a:endParaRPr lang="en-US" altLang="ko-KR" dirty="0" smtClean="0"/>
          </a:p>
          <a:p>
            <a:r>
              <a:rPr lang="ko-KR" altLang="en-US" dirty="0" smtClean="0"/>
              <a:t>전통적으로 국내경제를 우선해서 미국금리를 결정했으나 이번에는 중국경제를 고려한다고 해서 연준의 신뢰도가 하락함</a:t>
            </a:r>
            <a:endParaRPr lang="en-US" altLang="ko-KR" dirty="0" smtClean="0"/>
          </a:p>
          <a:p>
            <a:r>
              <a:rPr lang="ko-KR" altLang="en-US" dirty="0" smtClean="0"/>
              <a:t>금리인상이 지연될 경우 물가상승압력이 축적되어 금리인상 속도가 빨라질 수 있음</a:t>
            </a:r>
            <a:endParaRPr lang="en-US" altLang="ko-KR" dirty="0" smtClean="0"/>
          </a:p>
          <a:p>
            <a:endParaRPr lang="en-US" altLang="ko-KR" dirty="0" smtClean="0"/>
          </a:p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8C50E-23AA-4E0D-8BC3-451FEACD5232}" type="slidenum">
              <a:rPr lang="ko-KR" altLang="en-US" smtClean="0"/>
              <a:t>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39779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ko-KR" altLang="en-US" sz="5400" b="1" dirty="0" smtClean="0"/>
              <a:t>          감사합니다</a:t>
            </a:r>
            <a:r>
              <a:rPr lang="en-US" altLang="ko-KR" sz="5400" b="1" dirty="0" smtClean="0"/>
              <a:t>. </a:t>
            </a:r>
          </a:p>
          <a:p>
            <a:pPr>
              <a:buNone/>
            </a:pPr>
            <a:r>
              <a:rPr lang="en-US" altLang="ko-KR" sz="5400" b="1" dirty="0" smtClean="0"/>
              <a:t> </a:t>
            </a:r>
            <a:r>
              <a:rPr lang="en-US" altLang="ko-KR" sz="5400" b="1" dirty="0"/>
              <a:t> </a:t>
            </a:r>
            <a:r>
              <a:rPr lang="en-US" altLang="ko-KR" sz="5400" b="1" dirty="0" smtClean="0"/>
              <a:t>  kimjs@yonsei.ac.kr</a:t>
            </a:r>
            <a:endParaRPr lang="ko-KR" altLang="en-US" sz="5400" b="1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0D5B1-FC47-495A-9FB7-6AFD9747D95C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50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6577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o-KR" altLang="en-US" b="1" dirty="0" smtClean="0"/>
              <a:t>과거의 미국의 금리인상 시기</a:t>
            </a:r>
            <a:endParaRPr lang="ko-KR" altLang="en-US" b="1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/>
              <a:t>국내 물가상승률에 </a:t>
            </a:r>
            <a:r>
              <a:rPr lang="ko-KR" altLang="en-US" dirty="0" err="1" smtClean="0"/>
              <a:t>민감</a:t>
            </a:r>
            <a:r>
              <a:rPr lang="ko-KR" altLang="en-US" dirty="0" smtClean="0"/>
              <a:t> </a:t>
            </a:r>
            <a:r>
              <a:rPr lang="en-US" altLang="ko-KR" dirty="0" smtClean="0"/>
              <a:t>(</a:t>
            </a:r>
            <a:r>
              <a:rPr lang="ko-KR" altLang="en-US" dirty="0" smtClean="0"/>
              <a:t>물가가 높아지면 금리인상</a:t>
            </a:r>
            <a:r>
              <a:rPr lang="en-US" altLang="ko-KR" dirty="0" smtClean="0"/>
              <a:t>)</a:t>
            </a:r>
          </a:p>
          <a:p>
            <a:r>
              <a:rPr lang="ko-KR" altLang="en-US" dirty="0" smtClean="0"/>
              <a:t>경제성장률에는 상대적으로 큰 비중을 두지 않았음 </a:t>
            </a:r>
            <a:r>
              <a:rPr lang="en-US" altLang="ko-KR" dirty="0" smtClean="0"/>
              <a:t>(</a:t>
            </a:r>
            <a:r>
              <a:rPr lang="ko-KR" altLang="en-US" dirty="0" smtClean="0"/>
              <a:t>성장률이 낮아지는 시기에 금리 인상함</a:t>
            </a:r>
            <a:r>
              <a:rPr lang="en-US" altLang="ko-KR" dirty="0" smtClean="0"/>
              <a:t>)</a:t>
            </a:r>
          </a:p>
          <a:p>
            <a:r>
              <a:rPr lang="ko-KR" altLang="en-US" dirty="0" smtClean="0"/>
              <a:t>실업률이 낮아지는 시기에 </a:t>
            </a:r>
            <a:r>
              <a:rPr lang="ko-KR" altLang="en-US" dirty="0" err="1" smtClean="0"/>
              <a:t>금리인상함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7BB31-6981-4915-B6A3-DF05AEA5B8FE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6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2385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o-KR" altLang="en-US" b="1" dirty="0" smtClean="0"/>
              <a:t>미국의 실업률 추이</a:t>
            </a:r>
            <a:r>
              <a:rPr lang="en-US" altLang="ko-KR" b="1" dirty="0" smtClean="0"/>
              <a:t/>
            </a:r>
            <a:br>
              <a:rPr lang="en-US" altLang="ko-KR" b="1" dirty="0" smtClean="0"/>
            </a:br>
            <a:r>
              <a:rPr lang="en-US" altLang="ko-KR" b="1" dirty="0" smtClean="0"/>
              <a:t>(2007-2015)</a:t>
            </a:r>
            <a:endParaRPr lang="ko-KR" altLang="en-US" b="1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ko-KR" altLang="en-US" dirty="0"/>
          </a:p>
        </p:txBody>
      </p:sp>
      <p:pic>
        <p:nvPicPr>
          <p:cNvPr id="3074" name="Picture 2" descr="C:\Users\ttt\Desktop\그림\미국의 실업률 추이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2225" y="1974850"/>
            <a:ext cx="6559550" cy="35423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8C50E-23AA-4E0D-8BC3-451FEACD5232}" type="slidenum">
              <a:rPr lang="ko-KR" altLang="en-US" smtClean="0"/>
              <a:t>7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65350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o-KR" altLang="en-US" b="1" dirty="0" smtClean="0"/>
              <a:t>미국의 물가상승률 추이</a:t>
            </a:r>
            <a:r>
              <a:rPr lang="en-US" altLang="ko-KR" b="1" dirty="0" smtClean="0"/>
              <a:t/>
            </a:r>
            <a:br>
              <a:rPr lang="en-US" altLang="ko-KR" b="1" dirty="0" smtClean="0"/>
            </a:br>
            <a:r>
              <a:rPr lang="en-US" altLang="ko-KR" b="1" dirty="0" smtClean="0"/>
              <a:t>(2007-2015)</a:t>
            </a:r>
            <a:endParaRPr lang="ko-KR" altLang="en-US" b="1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ko-KR" altLang="en-US" dirty="0"/>
          </a:p>
        </p:txBody>
      </p:sp>
      <p:pic>
        <p:nvPicPr>
          <p:cNvPr id="2050" name="Picture 2" descr="C:\Users\ttt\Desktop\그림\미국 물가상승률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2225" y="2132856"/>
            <a:ext cx="6559550" cy="3240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8C50E-23AA-4E0D-8BC3-451FEACD5232}" type="slidenum">
              <a:rPr lang="ko-KR" altLang="en-US" smtClean="0"/>
              <a:t>8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57685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o-KR" altLang="en-US" b="1" dirty="0" smtClean="0"/>
              <a:t>미국 소비자물가 상승률 추이</a:t>
            </a:r>
            <a:r>
              <a:rPr lang="en-US" altLang="ko-KR" b="1" dirty="0" smtClean="0"/>
              <a:t/>
            </a:r>
            <a:br>
              <a:rPr lang="en-US" altLang="ko-KR" b="1" dirty="0" smtClean="0"/>
            </a:br>
            <a:r>
              <a:rPr lang="en-US" altLang="ko-KR" b="1" dirty="0" smtClean="0"/>
              <a:t>(1991-2015)</a:t>
            </a:r>
            <a:endParaRPr lang="ko-KR" altLang="en-US" b="1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7BB31-6981-4915-B6A3-DF05AEA5B8FE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9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1026" name="Picture 2" descr="C:\Users\kjs\Desktop\미국의 소비자물가 상승률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2132856"/>
            <a:ext cx="6644639" cy="3660218"/>
          </a:xfrm>
          <a:prstGeom prst="rect">
            <a:avLst/>
          </a:prstGeom>
          <a:noFill/>
        </p:spPr>
      </p:pic>
      <p:sp>
        <p:nvSpPr>
          <p:cNvPr id="6" name="타원 5"/>
          <p:cNvSpPr/>
          <p:nvPr/>
        </p:nvSpPr>
        <p:spPr>
          <a:xfrm>
            <a:off x="2411760" y="3140968"/>
            <a:ext cx="216024" cy="10801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7" name="타원 6"/>
          <p:cNvSpPr/>
          <p:nvPr/>
        </p:nvSpPr>
        <p:spPr>
          <a:xfrm>
            <a:off x="3419872" y="3284984"/>
            <a:ext cx="216024" cy="100811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8" name="타원 7"/>
          <p:cNvSpPr/>
          <p:nvPr/>
        </p:nvSpPr>
        <p:spPr>
          <a:xfrm>
            <a:off x="4788024" y="3068960"/>
            <a:ext cx="432048" cy="136815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3359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4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416</TotalTime>
  <Words>2037</Words>
  <Application>Microsoft Office PowerPoint</Application>
  <PresentationFormat>화면 슬라이드 쇼(4:3)</PresentationFormat>
  <Paragraphs>304</Paragraphs>
  <Slides>50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2</vt:i4>
      </vt:variant>
      <vt:variant>
        <vt:lpstr>슬라이드 제목</vt:lpstr>
      </vt:variant>
      <vt:variant>
        <vt:i4>50</vt:i4>
      </vt:variant>
    </vt:vector>
  </HeadingPairs>
  <TitlesOfParts>
    <vt:vector size="52" baseType="lpstr">
      <vt:lpstr>Office 테마</vt:lpstr>
      <vt:lpstr>4_Office 테마</vt:lpstr>
      <vt:lpstr>미국의 금리인상과  한·중·일의 정책대응 비교분석 - 금리 및 환율정책을 중심으로-</vt:lpstr>
      <vt:lpstr>- 목 차 -</vt:lpstr>
      <vt:lpstr>1. 미국의 금리인상과  정책대응의 중요성</vt:lpstr>
      <vt:lpstr>분석배경과 목적</vt:lpstr>
      <vt:lpstr>2. 미국 금리인상의 전망과 영향</vt:lpstr>
      <vt:lpstr>과거의 미국의 금리인상 시기</vt:lpstr>
      <vt:lpstr>미국의 실업률 추이 (2007-2015)</vt:lpstr>
      <vt:lpstr>미국의 물가상승률 추이 (2007-2015)</vt:lpstr>
      <vt:lpstr>미국 소비자물가 상승률 추이 (1991-2015)</vt:lpstr>
      <vt:lpstr>미국의 실업률 추이 (1991-2014)</vt:lpstr>
      <vt:lpstr>미국의 경제성장률 추이 (1991-2014)</vt:lpstr>
      <vt:lpstr>미국 금리인상의 파급채널</vt:lpstr>
      <vt:lpstr>미국의 금리인상과  신흥시장국 경제</vt:lpstr>
      <vt:lpstr>미국 금리인상의 특징</vt:lpstr>
      <vt:lpstr>미국의 금리추이 (1991.1-2015.5)</vt:lpstr>
      <vt:lpstr>미국 금리인상의 패턴</vt:lpstr>
      <vt:lpstr>3. 한·중·일의 대응정책 비교분석</vt:lpstr>
      <vt:lpstr>한·중·일의 경제여건의 차이점</vt:lpstr>
      <vt:lpstr>한·중·일 국제금융여건의 차이</vt:lpstr>
      <vt:lpstr>미국 금리인상과 한·중·일 경제</vt:lpstr>
      <vt:lpstr>1) 중국의 대응사례</vt:lpstr>
      <vt:lpstr>중국의 대응사례</vt:lpstr>
      <vt:lpstr>중국의 최근 대응사례1</vt:lpstr>
      <vt:lpstr>중국의 최근 대응사례 2</vt:lpstr>
      <vt:lpstr>중국의 경제성장 둔화요인</vt:lpstr>
      <vt:lpstr>불가능한 삼위일체 :  3개 정책목표 중에 2개만 선택가능</vt:lpstr>
      <vt:lpstr>미국금리와 중국환율추이</vt:lpstr>
      <vt:lpstr>미국금리와 중국금리추이</vt:lpstr>
      <vt:lpstr>2) 일본의 대응사례</vt:lpstr>
      <vt:lpstr>일본의 대응사례</vt:lpstr>
      <vt:lpstr>일본의 최근 대응사례 : 양적완화정책(간접적 환율정책)</vt:lpstr>
      <vt:lpstr>환율전략의 성공요인</vt:lpstr>
      <vt:lpstr>환율전략의 효과</vt:lpstr>
      <vt:lpstr>미국금리와 일본환율추이</vt:lpstr>
      <vt:lpstr>미국금리와 일본금리 추이</vt:lpstr>
      <vt:lpstr>3) 한국의 대응사례</vt:lpstr>
      <vt:lpstr>한국의 대응사례</vt:lpstr>
      <vt:lpstr>(저금리+저환율) 정책과 외환위기 </vt:lpstr>
      <vt:lpstr>한국의 최근 대응사례</vt:lpstr>
      <vt:lpstr>미국금리와 한국환율추이</vt:lpstr>
      <vt:lpstr>미국금리와 한국콜금리 추이</vt:lpstr>
      <vt:lpstr>미국금리와 한국기준금리 추이</vt:lpstr>
      <vt:lpstr>4) 한·중·일의 비교분석</vt:lpstr>
      <vt:lpstr>한·중·일의 비교분석</vt:lpstr>
      <vt:lpstr>한국과 일본의 환율추이</vt:lpstr>
      <vt:lpstr>원/엔환율 추이</vt:lpstr>
      <vt:lpstr>중국과 일본의 환율추이</vt:lpstr>
      <vt:lpstr>4. 한국의 금리 및 환율정책 과제</vt:lpstr>
      <vt:lpstr>한국의 금리 및 환율정책 과제</vt:lpstr>
      <vt:lpstr>PowerPoint 프레젠테이션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미국의 금리인상과  한·중·일의 정책대응 비교분석 - 금리 및 환율정책을 중심으로-</dc:title>
  <dc:creator>ttt</dc:creator>
  <cp:lastModifiedBy>ttt</cp:lastModifiedBy>
  <cp:revision>63</cp:revision>
  <dcterms:created xsi:type="dcterms:W3CDTF">2015-09-18T09:14:24Z</dcterms:created>
  <dcterms:modified xsi:type="dcterms:W3CDTF">2015-09-20T22:29:21Z</dcterms:modified>
</cp:coreProperties>
</file>