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채희율" initials="채" lastIdx="2" clrIdx="0">
    <p:extLst>
      <p:ext uri="{19B8F6BF-5375-455C-9EA6-DF929625EA0E}">
        <p15:presenceInfo xmlns:p15="http://schemas.microsoft.com/office/powerpoint/2012/main" xmlns="" userId="채희율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9855" autoAdjust="0"/>
  </p:normalViewPr>
  <p:slideViewPr>
    <p:cSldViewPr snapToGrid="0">
      <p:cViewPr varScale="1">
        <p:scale>
          <a:sx n="91" d="100"/>
          <a:sy n="91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53685;&#54633;%20&#47928;&#49436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E:\&#50500;&#49884;&#50500;&#44552;&#50997;&#54617;&#54924;&#49464;&#48120;\&#53685;&#44228;(&#51228;2015-37&#54840;)(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E:\&#50500;&#49884;&#50500;&#44552;&#50997;&#54617;&#54924;&#49464;&#48120;\&#53685;&#44228;(&#51228;2015-37&#54840;)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dirty="0" smtClean="0"/>
              <a:t>미국 물가추이</a:t>
            </a:r>
            <a:endParaRPr lang="ko-KR" altLang="en-US" dirty="0"/>
          </a:p>
        </c:rich>
      </c:tx>
      <c:layout>
        <c:manualLayout>
          <c:xMode val="edge"/>
          <c:yMode val="edge"/>
          <c:x val="0.35846666666666666"/>
          <c:y val="9.547738693467336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2013.   7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2014.   1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2015.   1</c:v>
                </c:pt>
                <c:pt idx="19">
                  <c:v>2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6</c:v>
                </c:pt>
                <c:pt idx="24">
                  <c:v>7</c:v>
                </c:pt>
              </c:strCache>
            </c:strRef>
          </c:cat>
          <c:val>
            <c:numRef>
              <c:f>Sheet1!$B$2:$B$26</c:f>
              <c:numCache>
                <c:formatCode>0.0_-_-</c:formatCode>
                <c:ptCount val="25"/>
                <c:pt idx="0">
                  <c:v>2</c:v>
                </c:pt>
                <c:pt idx="1">
                  <c:v>1.7</c:v>
                </c:pt>
                <c:pt idx="2">
                  <c:v>1.1000000000000001</c:v>
                </c:pt>
                <c:pt idx="3">
                  <c:v>1.3</c:v>
                </c:pt>
                <c:pt idx="4">
                  <c:v>1.1000000000000001</c:v>
                </c:pt>
                <c:pt idx="5">
                  <c:v>1.2</c:v>
                </c:pt>
                <c:pt idx="6">
                  <c:v>1.3</c:v>
                </c:pt>
                <c:pt idx="7">
                  <c:v>1.2</c:v>
                </c:pt>
                <c:pt idx="8">
                  <c:v>1.6</c:v>
                </c:pt>
                <c:pt idx="9">
                  <c:v>1.8</c:v>
                </c:pt>
                <c:pt idx="10">
                  <c:v>2.1</c:v>
                </c:pt>
                <c:pt idx="11">
                  <c:v>1.8</c:v>
                </c:pt>
                <c:pt idx="12">
                  <c:v>1.9</c:v>
                </c:pt>
                <c:pt idx="13">
                  <c:v>1.9</c:v>
                </c:pt>
                <c:pt idx="14">
                  <c:v>1.6</c:v>
                </c:pt>
                <c:pt idx="15">
                  <c:v>1.5</c:v>
                </c:pt>
                <c:pt idx="16">
                  <c:v>1.3</c:v>
                </c:pt>
                <c:pt idx="17">
                  <c:v>0.9</c:v>
                </c:pt>
                <c:pt idx="18">
                  <c:v>0</c:v>
                </c:pt>
                <c:pt idx="19">
                  <c:v>-0.5</c:v>
                </c:pt>
                <c:pt idx="20">
                  <c:v>-0.8</c:v>
                </c:pt>
                <c:pt idx="21">
                  <c:v>-1.3</c:v>
                </c:pt>
                <c:pt idx="22">
                  <c:v>-1.1000000000000001</c:v>
                </c:pt>
                <c:pt idx="23">
                  <c:v>-0.7</c:v>
                </c:pt>
                <c:pt idx="24">
                  <c:v>-0.7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Sheet1!$A$2:$A$26</c:f>
              <c:strCache>
                <c:ptCount val="25"/>
                <c:pt idx="0">
                  <c:v>2013.   7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2014.   1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2015.   1</c:v>
                </c:pt>
                <c:pt idx="19">
                  <c:v>2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6</c:v>
                </c:pt>
                <c:pt idx="24">
                  <c:v>7</c:v>
                </c:pt>
              </c:strCache>
            </c:strRef>
          </c:cat>
          <c:val>
            <c:numRef>
              <c:f>Sheet1!$C$2:$C$26</c:f>
              <c:numCache>
                <c:formatCode>0.0_-_-</c:formatCode>
                <c:ptCount val="25"/>
                <c:pt idx="0">
                  <c:v>1.9606816118443948</c:v>
                </c:pt>
                <c:pt idx="1">
                  <c:v>1.5183675595431989</c:v>
                </c:pt>
                <c:pt idx="2">
                  <c:v>1.184925261552161</c:v>
                </c:pt>
                <c:pt idx="3">
                  <c:v>0.96361270464340176</c:v>
                </c:pt>
                <c:pt idx="4">
                  <c:v>1.2370722045339066</c:v>
                </c:pt>
                <c:pt idx="5">
                  <c:v>1.501735619618394</c:v>
                </c:pt>
                <c:pt idx="6">
                  <c:v>1.5789473684210575</c:v>
                </c:pt>
                <c:pt idx="7">
                  <c:v>1.1263492501055294</c:v>
                </c:pt>
                <c:pt idx="8">
                  <c:v>1.5122028757630801</c:v>
                </c:pt>
                <c:pt idx="9">
                  <c:v>1.9528578985167577</c:v>
                </c:pt>
                <c:pt idx="10">
                  <c:v>2.1271115499366777</c:v>
                </c:pt>
                <c:pt idx="11">
                  <c:v>2.0723413731670526</c:v>
                </c:pt>
                <c:pt idx="12">
                  <c:v>1.9923286357643066</c:v>
                </c:pt>
                <c:pt idx="13">
                  <c:v>1.6996113341628316</c:v>
                </c:pt>
                <c:pt idx="14">
                  <c:v>1.657918675715031</c:v>
                </c:pt>
                <c:pt idx="15">
                  <c:v>1.664340215632043</c:v>
                </c:pt>
                <c:pt idx="16">
                  <c:v>1.3223551823708934</c:v>
                </c:pt>
                <c:pt idx="17">
                  <c:v>0.7564932696557447</c:v>
                </c:pt>
                <c:pt idx="18">
                  <c:v>-8.9348313069648189E-2</c:v>
                </c:pt>
                <c:pt idx="19">
                  <c:v>-2.5129801815304553E-2</c:v>
                </c:pt>
                <c:pt idx="20">
                  <c:v>-7.3637390866432284E-2</c:v>
                </c:pt>
                <c:pt idx="21">
                  <c:v>-0.19951744617668909</c:v>
                </c:pt>
                <c:pt idx="22">
                  <c:v>-3.9932744850779134E-2</c:v>
                </c:pt>
                <c:pt idx="23">
                  <c:v>0.12377120368545214</c:v>
                </c:pt>
                <c:pt idx="24">
                  <c:v>0.1695697796432194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996416"/>
        <c:axId val="119997952"/>
      </c:lineChart>
      <c:catAx>
        <c:axId val="1199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9997952"/>
        <c:crosses val="autoZero"/>
        <c:auto val="1"/>
        <c:lblAlgn val="ctr"/>
        <c:lblOffset val="100"/>
        <c:noMultiLvlLbl val="0"/>
      </c:catAx>
      <c:valAx>
        <c:axId val="11999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-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999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dirty="0" smtClean="0"/>
              <a:t>경상수지 추이</a:t>
            </a:r>
            <a:endParaRPr lang="ko-KR" alt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194983708932935"/>
          <c:y val="0.29824242424242425"/>
          <c:w val="0.77713277219657884"/>
          <c:h val="0.433453113815318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중국!$I$51:$I$76</c:f>
              <c:strCache>
                <c:ptCount val="26"/>
                <c:pt idx="0">
                  <c:v>2013.   7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2014.   1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2015.   1</c:v>
                </c:pt>
                <c:pt idx="19">
                  <c:v>2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6</c:v>
                </c:pt>
                <c:pt idx="24">
                  <c:v>7</c:v>
                </c:pt>
                <c:pt idx="25">
                  <c:v>8</c:v>
                </c:pt>
              </c:strCache>
            </c:strRef>
          </c:cat>
          <c:val>
            <c:numRef>
              <c:f>중국!$J$51:$J$76</c:f>
              <c:numCache>
                <c:formatCode>#,##0_);[Red]\(#,##0\)</c:formatCode>
                <c:ptCount val="26"/>
                <c:pt idx="1">
                  <c:v>325.87397250000004</c:v>
                </c:pt>
                <c:pt idx="4" formatCode="0_);[Red]\(0\)">
                  <c:v>319.66528139999997</c:v>
                </c:pt>
                <c:pt idx="7" formatCode="0_);[Red]\(0\)">
                  <c:v>70.38863142999999</c:v>
                </c:pt>
                <c:pt idx="10">
                  <c:v>734.41313239999999</c:v>
                </c:pt>
                <c:pt idx="13">
                  <c:v>721.76336720000006</c:v>
                </c:pt>
                <c:pt idx="16">
                  <c:v>670.21086219999995</c:v>
                </c:pt>
                <c:pt idx="19">
                  <c:v>755.68987349999998</c:v>
                </c:pt>
                <c:pt idx="22">
                  <c:v>766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015872"/>
        <c:axId val="120021760"/>
      </c:barChart>
      <c:catAx>
        <c:axId val="12001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20021760"/>
        <c:crosses val="autoZero"/>
        <c:auto val="1"/>
        <c:lblAlgn val="ctr"/>
        <c:lblOffset val="100"/>
        <c:noMultiLvlLbl val="0"/>
      </c:catAx>
      <c:valAx>
        <c:axId val="12002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2001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04483814523184"/>
          <c:y val="2.7708515602216391E-2"/>
          <c:w val="0.84261045494313214"/>
          <c:h val="0.761291192767570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중국!$K$51:$K$76</c:f>
              <c:strCache>
                <c:ptCount val="26"/>
                <c:pt idx="0">
                  <c:v>2013.   7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2014.   1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2015.   1</c:v>
                </c:pt>
                <c:pt idx="19">
                  <c:v>2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6</c:v>
                </c:pt>
                <c:pt idx="24">
                  <c:v>7</c:v>
                </c:pt>
                <c:pt idx="25">
                  <c:v>8</c:v>
                </c:pt>
              </c:strCache>
            </c:strRef>
          </c:cat>
          <c:val>
            <c:numRef>
              <c:f>중국!$L$51:$L$76</c:f>
              <c:numCache>
                <c:formatCode>#,##0_);[Red]\(#,##0\)</c:formatCode>
                <c:ptCount val="26"/>
                <c:pt idx="0">
                  <c:v>35478</c:v>
                </c:pt>
                <c:pt idx="1">
                  <c:v>35530</c:v>
                </c:pt>
                <c:pt idx="2">
                  <c:v>36627</c:v>
                </c:pt>
                <c:pt idx="3">
                  <c:v>37366</c:v>
                </c:pt>
                <c:pt idx="4">
                  <c:v>37894</c:v>
                </c:pt>
                <c:pt idx="5">
                  <c:v>38213</c:v>
                </c:pt>
                <c:pt idx="6">
                  <c:v>38666</c:v>
                </c:pt>
                <c:pt idx="7">
                  <c:v>39137</c:v>
                </c:pt>
                <c:pt idx="8">
                  <c:v>39481</c:v>
                </c:pt>
                <c:pt idx="9">
                  <c:v>39788</c:v>
                </c:pt>
                <c:pt idx="10">
                  <c:v>39839</c:v>
                </c:pt>
                <c:pt idx="11">
                  <c:v>39932</c:v>
                </c:pt>
                <c:pt idx="12">
                  <c:v>39663</c:v>
                </c:pt>
                <c:pt idx="13">
                  <c:v>39688</c:v>
                </c:pt>
                <c:pt idx="14">
                  <c:v>38877</c:v>
                </c:pt>
                <c:pt idx="15">
                  <c:v>38529</c:v>
                </c:pt>
                <c:pt idx="16">
                  <c:v>38474</c:v>
                </c:pt>
                <c:pt idx="17">
                  <c:v>38430</c:v>
                </c:pt>
                <c:pt idx="18">
                  <c:v>38134</c:v>
                </c:pt>
                <c:pt idx="19">
                  <c:v>38015</c:v>
                </c:pt>
                <c:pt idx="20">
                  <c:v>37300</c:v>
                </c:pt>
                <c:pt idx="21">
                  <c:v>37481</c:v>
                </c:pt>
                <c:pt idx="22">
                  <c:v>37111</c:v>
                </c:pt>
                <c:pt idx="23">
                  <c:v>36938</c:v>
                </c:pt>
                <c:pt idx="24">
                  <c:v>36513.1</c:v>
                </c:pt>
                <c:pt idx="25">
                  <c:v>35574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038912"/>
        <c:axId val="120040448"/>
      </c:barChart>
      <c:catAx>
        <c:axId val="12003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20040448"/>
        <c:crosses val="autoZero"/>
        <c:auto val="1"/>
        <c:lblAlgn val="ctr"/>
        <c:lblOffset val="100"/>
        <c:noMultiLvlLbl val="0"/>
      </c:catAx>
      <c:valAx>
        <c:axId val="12004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2003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9-18T15:43:38.003" idx="2">
    <p:pos x="10" y="10"/>
    <p:text/>
    <p:extLst>
      <p:ext uri="{C676402C-5697-4E1C-873F-D02D1690AC5C}">
        <p15:threadingInfo xmlns:p15="http://schemas.microsoft.com/office/powerpoint/2012/main" xmlns="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68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892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96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123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58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59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504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66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99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25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AD38C-02E1-49D6-BFDA-BD38B71C475C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09BC-DD56-46A2-94B3-8B2581DE37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486900" cy="2387600"/>
          </a:xfrm>
        </p:spPr>
        <p:txBody>
          <a:bodyPr>
            <a:normAutofit fontScale="90000"/>
          </a:bodyPr>
          <a:lstStyle/>
          <a:p>
            <a:r>
              <a:rPr lang="en-US" altLang="ko-KR" sz="4400" dirty="0" smtClean="0"/>
              <a:t>&lt;</a:t>
            </a:r>
            <a:r>
              <a:rPr lang="ko-KR" altLang="en-US" sz="4400" dirty="0" smtClean="0"/>
              <a:t>토론</a:t>
            </a:r>
            <a:r>
              <a:rPr lang="en-US" altLang="ko-KR" sz="4400" dirty="0" smtClean="0"/>
              <a:t>&gt;</a:t>
            </a:r>
            <a:br>
              <a:rPr lang="en-US" altLang="ko-KR" sz="4400" dirty="0" smtClean="0"/>
            </a:br>
            <a:r>
              <a:rPr lang="en-US" altLang="ko-KR" sz="4400" dirty="0"/>
              <a:t/>
            </a:r>
            <a:br>
              <a:rPr lang="en-US" altLang="ko-KR" sz="4400" dirty="0"/>
            </a:br>
            <a:r>
              <a:rPr lang="ko-KR" altLang="en-US" sz="4400" dirty="0" smtClean="0"/>
              <a:t>미국 금리인상 및 중국 환율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ko-KR" altLang="en-US" sz="4400" dirty="0" smtClean="0"/>
              <a:t>평가절하 전망과 한국에 미치는 영향</a:t>
            </a:r>
            <a:endParaRPr lang="ko-KR" altLang="en-US" sz="4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경기대 경제학과</a:t>
            </a:r>
            <a:endParaRPr lang="en-US" altLang="ko-KR" dirty="0" smtClean="0"/>
          </a:p>
          <a:p>
            <a:r>
              <a:rPr lang="ko-KR" altLang="en-US" dirty="0" smtClean="0"/>
              <a:t>채희율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15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미국 금리인상 전망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세 가지 측면 주목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미국 경기회복이 완만하게 진행되고 있음 확인</a:t>
            </a:r>
            <a:endParaRPr lang="en-US" altLang="ko-K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성장률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부동산가격 등 회복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물가는 아직 낮은 수준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미국 </a:t>
            </a:r>
            <a:r>
              <a:rPr lang="en-US" altLang="ko-KR" dirty="0" smtClean="0"/>
              <a:t>FOMC </a:t>
            </a:r>
            <a:r>
              <a:rPr lang="ko-KR" altLang="en-US" dirty="0" smtClean="0"/>
              <a:t>새로운 시각</a:t>
            </a:r>
            <a:endParaRPr lang="en-US" altLang="ko-K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 smtClean="0"/>
              <a:t>  </a:t>
            </a:r>
            <a:r>
              <a:rPr lang="en-US" altLang="ko-KR" dirty="0" smtClean="0"/>
              <a:t>-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월에 비해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FOMC </a:t>
            </a:r>
            <a:r>
              <a:rPr lang="ko-KR" altLang="en-US" dirty="0" smtClean="0"/>
              <a:t>성명서의 핵심적 차이는 글로벌 경제 및 금융환경이 미국 인플레에 </a:t>
            </a:r>
            <a:r>
              <a:rPr lang="ko-KR" altLang="en-US" dirty="0" err="1" smtClean="0"/>
              <a:t>하방</a:t>
            </a:r>
            <a:r>
              <a:rPr lang="ko-KR" altLang="en-US" dirty="0" smtClean="0"/>
              <a:t> 압력을 발생시킬 수 있다는 점이 명시적으로 </a:t>
            </a:r>
            <a:r>
              <a:rPr lang="ko-KR" altLang="en-US" dirty="0" smtClean="0"/>
              <a:t>언급</a:t>
            </a:r>
            <a:endParaRPr lang="en-US" altLang="ko-KR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ko-KR" dirty="0" smtClean="0"/>
              <a:t>  </a:t>
            </a:r>
          </a:p>
          <a:p>
            <a:pPr>
              <a:lnSpc>
                <a:spcPct val="120000"/>
              </a:lnSpc>
            </a:pPr>
            <a:r>
              <a:rPr lang="en-US" altLang="ko-KR" dirty="0" smtClean="0"/>
              <a:t>QE</a:t>
            </a:r>
            <a:r>
              <a:rPr lang="ko-KR" altLang="en-US" dirty="0" smtClean="0"/>
              <a:t>로 인한 유동성 확대가 기계적으로 물가상승 압력으로 작용하는 것은 아님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4434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미국 </a:t>
            </a:r>
            <a:r>
              <a:rPr lang="en-US" altLang="ko-KR" dirty="0" smtClean="0"/>
              <a:t>FOMC</a:t>
            </a:r>
            <a:r>
              <a:rPr lang="ko-KR" altLang="en-US" dirty="0" smtClean="0"/>
              <a:t> 성명서</a:t>
            </a:r>
            <a:r>
              <a:rPr lang="en-US" altLang="ko-KR" dirty="0" smtClean="0"/>
              <a:t> </a:t>
            </a:r>
            <a:r>
              <a:rPr lang="ko-KR" altLang="en-US" dirty="0" smtClean="0"/>
              <a:t>비교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08" y="1570042"/>
            <a:ext cx="5196231" cy="550387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2768" y="1570042"/>
            <a:ext cx="5483159" cy="265271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4431" y="4222754"/>
            <a:ext cx="5471496" cy="288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신흥국 주요지표의 변화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216" y="1584325"/>
            <a:ext cx="9443568" cy="4351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4216" y="5935663"/>
            <a:ext cx="7713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주</a:t>
            </a:r>
            <a:r>
              <a:rPr lang="en-US" altLang="ko-KR" dirty="0" smtClean="0"/>
              <a:t>1) </a:t>
            </a:r>
            <a:r>
              <a:rPr lang="ko-KR" altLang="en-US" dirty="0" smtClean="0"/>
              <a:t>올해 </a:t>
            </a:r>
            <a:r>
              <a:rPr lang="en-US" altLang="ko-KR" dirty="0" smtClean="0"/>
              <a:t>8.1-9.15</a:t>
            </a:r>
            <a:r>
              <a:rPr lang="ko-KR" altLang="en-US" dirty="0" smtClean="0"/>
              <a:t>일간 변화  </a:t>
            </a:r>
            <a:r>
              <a:rPr lang="en-US" altLang="ko-KR" dirty="0" smtClean="0"/>
              <a:t>2) </a:t>
            </a:r>
            <a:r>
              <a:rPr lang="ko-KR" altLang="en-US" dirty="0" smtClean="0"/>
              <a:t>괄호 안은 </a:t>
            </a:r>
            <a:r>
              <a:rPr lang="en-US" altLang="ko-KR" dirty="0" smtClean="0"/>
              <a:t>2015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년초</a:t>
            </a:r>
            <a:r>
              <a:rPr lang="ko-KR" altLang="en-US" dirty="0" smtClean="0"/>
              <a:t> 대비 </a:t>
            </a:r>
            <a:r>
              <a:rPr lang="en-US" altLang="ko-KR" dirty="0" smtClean="0"/>
              <a:t>9.15</a:t>
            </a:r>
            <a:r>
              <a:rPr lang="ko-KR" altLang="en-US" dirty="0" smtClean="0"/>
              <a:t>일 변화</a:t>
            </a:r>
            <a:endParaRPr lang="en-US" altLang="ko-KR" dirty="0" smtClean="0"/>
          </a:p>
          <a:p>
            <a:r>
              <a:rPr lang="ko-KR" altLang="en-US" dirty="0" smtClean="0"/>
              <a:t>자료</a:t>
            </a:r>
            <a:r>
              <a:rPr lang="en-US" altLang="ko-KR" dirty="0" smtClean="0"/>
              <a:t>: </a:t>
            </a:r>
            <a:r>
              <a:rPr lang="en-US" altLang="ko-KR" dirty="0" smtClean="0"/>
              <a:t>Bloomberg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국제금융센터자료에서 인용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904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QE</a:t>
            </a:r>
            <a:r>
              <a:rPr lang="ko-KR" altLang="en-US" dirty="0" smtClean="0"/>
              <a:t>로 인한 본원통화 급증 불구 통화량 </a:t>
            </a:r>
            <a:r>
              <a:rPr lang="ko-KR" altLang="en-US" dirty="0" err="1" smtClean="0"/>
              <a:t>증가폭은</a:t>
            </a:r>
            <a:r>
              <a:rPr lang="ko-KR" altLang="en-US" dirty="0" smtClean="0"/>
              <a:t> 상대적으로 미미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38200" y="188868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ko-KR" dirty="0" smtClean="0"/>
              <a:t>2008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월부터 </a:t>
            </a:r>
            <a:r>
              <a:rPr lang="en-US" altLang="ko-KR" dirty="0" smtClean="0"/>
              <a:t>2012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사이 </a:t>
            </a:r>
            <a:r>
              <a:rPr lang="ko-KR" altLang="en-US" dirty="0" smtClean="0"/>
              <a:t>미국예금은행 </a:t>
            </a:r>
            <a:r>
              <a:rPr lang="ko-KR" altLang="en-US" dirty="0" smtClean="0"/>
              <a:t>지급준비금은 </a:t>
            </a:r>
            <a:r>
              <a:rPr lang="en-US" altLang="ko-KR" dirty="0" err="1" smtClean="0"/>
              <a:t>Bil</a:t>
            </a:r>
            <a:r>
              <a:rPr lang="en-US" altLang="ko-KR" dirty="0"/>
              <a:t>. $ </a:t>
            </a:r>
            <a:r>
              <a:rPr lang="en-US" altLang="ko-KR" dirty="0" smtClean="0"/>
              <a:t>46 -&gt; 2,666 </a:t>
            </a:r>
            <a:r>
              <a:rPr lang="ko-KR" altLang="en-US" dirty="0" smtClean="0"/>
              <a:t>으로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배 이상 증가했음에도 </a:t>
            </a:r>
            <a:r>
              <a:rPr lang="ko-KR" altLang="en-US" dirty="0" smtClean="0"/>
              <a:t>불구하고</a:t>
            </a:r>
            <a:r>
              <a:rPr lang="en-US" altLang="ko-KR" dirty="0"/>
              <a:t> </a:t>
            </a:r>
            <a:r>
              <a:rPr lang="en-US" altLang="ko-KR" dirty="0" smtClean="0"/>
              <a:t>M2</a:t>
            </a:r>
            <a:r>
              <a:rPr lang="ko-KR" altLang="en-US" dirty="0" smtClean="0"/>
              <a:t>는 같은 기간 </a:t>
            </a:r>
            <a:r>
              <a:rPr lang="en-US" altLang="ko-KR" dirty="0" err="1"/>
              <a:t>B</a:t>
            </a:r>
            <a:r>
              <a:rPr lang="en-US" altLang="ko-KR" dirty="0" err="1" smtClean="0"/>
              <a:t>il</a:t>
            </a:r>
            <a:r>
              <a:rPr lang="en-US" altLang="ko-KR" dirty="0" smtClean="0"/>
              <a:t>. $ 7,714 -&gt; 11,498</a:t>
            </a:r>
            <a:r>
              <a:rPr lang="ko-KR" altLang="en-US" dirty="0" smtClean="0"/>
              <a:t>로 두 배 이하 증가</a:t>
            </a:r>
            <a:r>
              <a:rPr lang="en-US" altLang="ko-KR" dirty="0" smtClean="0"/>
              <a:t>!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이는 은행에 대한 지급준비금 증가가 대출 증가와 지출 증가로 자동적으로 연결되는 것을 의미하지 않음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이것이 물가가 낮은 수준으로 유지되는 핵심적 이유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834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금리인상을 서두르지 않을 것으로 예상되나 불확실성 존재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292255" cy="4351338"/>
          </a:xfrm>
        </p:spPr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ko-KR" altLang="en-US" dirty="0" smtClean="0"/>
              <a:t>신흥국 주요지표가 정책방향에 영향을 미치지만 미국 정책방향이 다시 신흥국 지표에 영향을 미친다는 </a:t>
            </a:r>
            <a:r>
              <a:rPr lang="ko-KR" altLang="en-US" dirty="0" smtClean="0"/>
              <a:t>딜레마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endParaRPr lang="en-US" altLang="ko-KR" dirty="0"/>
          </a:p>
          <a:p>
            <a:pPr>
              <a:lnSpc>
                <a:spcPct val="100000"/>
              </a:lnSpc>
            </a:pPr>
            <a:r>
              <a:rPr lang="ko-KR" altLang="en-US" dirty="0" smtClean="0"/>
              <a:t>유럽경기 회복세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정치적 불안요인 상존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그리스 시리자 </a:t>
            </a:r>
            <a:r>
              <a:rPr lang="ko-KR" altLang="en-US" dirty="0"/>
              <a:t>재</a:t>
            </a:r>
            <a:r>
              <a:rPr lang="ko-KR" altLang="en-US" dirty="0" smtClean="0"/>
              <a:t>집권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스페인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포르투갈 총선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QE</a:t>
            </a:r>
            <a:r>
              <a:rPr lang="ko-KR" altLang="en-US" dirty="0" smtClean="0"/>
              <a:t>에도  불구 물가가 낮은 수준 유지 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ko-KR" dirty="0"/>
          </a:p>
          <a:p>
            <a:pPr>
              <a:lnSpc>
                <a:spcPct val="100000"/>
              </a:lnSpc>
            </a:pPr>
            <a:r>
              <a:rPr lang="ko-KR" altLang="en-US" dirty="0" smtClean="0"/>
              <a:t>단 </a:t>
            </a:r>
            <a:r>
              <a:rPr lang="en-US" altLang="ko-KR" dirty="0"/>
              <a:t>FED</a:t>
            </a:r>
            <a:r>
              <a:rPr lang="ko-KR" altLang="en-US" dirty="0"/>
              <a:t> 의장이 연내에 금리정상화 한다는 입장에는 변화가 없으며</a:t>
            </a:r>
            <a:r>
              <a:rPr lang="en-US" altLang="ko-KR" dirty="0"/>
              <a:t>, </a:t>
            </a:r>
            <a:r>
              <a:rPr lang="ko-KR" altLang="en-US" dirty="0"/>
              <a:t>이르면 </a:t>
            </a:r>
            <a:r>
              <a:rPr lang="en-US" altLang="ko-KR" dirty="0"/>
              <a:t>10</a:t>
            </a:r>
            <a:r>
              <a:rPr lang="ko-KR" altLang="en-US" dirty="0"/>
              <a:t>월부터 금리 인상할 수 있음을 언급한 사실도 주목 필요</a:t>
            </a:r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4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936248"/>
              </p:ext>
            </p:extLst>
          </p:nvPr>
        </p:nvGraphicFramePr>
        <p:xfrm>
          <a:off x="7874876" y="2769477"/>
          <a:ext cx="3810000" cy="252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37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중국의 평가절하 전망</a:t>
            </a:r>
            <a:r>
              <a:rPr lang="en-US" altLang="ko-KR" dirty="0" smtClean="0"/>
              <a:t>(I)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ko-KR" altLang="en-US" dirty="0" smtClean="0"/>
              <a:t>향후 중국 당국이 인위적인 평가절하를 통해 자국 경기를 부양시킬 가능성은 낮음</a:t>
            </a:r>
            <a:r>
              <a:rPr lang="en-US" altLang="ko-KR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자국 통화 국제화에 대한 의지</a:t>
            </a:r>
            <a:endParaRPr lang="en-US" altLang="ko-KR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err="1" smtClean="0"/>
              <a:t>견조한</a:t>
            </a:r>
            <a:r>
              <a:rPr lang="ko-KR" altLang="en-US" dirty="0" smtClean="0"/>
              <a:t> 경상수지 흑자 기조 </a:t>
            </a:r>
            <a:endParaRPr lang="en-US" altLang="ko-KR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수출 부진은 글로벌 수요의 부족이라는 사실의 인식</a:t>
            </a:r>
            <a:endParaRPr lang="en-US" altLang="ko-KR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미국과의 암묵적 합의</a:t>
            </a:r>
            <a:endParaRPr lang="en-US" altLang="ko-KR" dirty="0" smtClean="0"/>
          </a:p>
          <a:p>
            <a:pPr marL="0" indent="0">
              <a:lnSpc>
                <a:spcPct val="110000"/>
              </a:lnSpc>
              <a:buNone/>
            </a:pPr>
            <a:endParaRPr lang="en-US" altLang="ko-KR" dirty="0"/>
          </a:p>
          <a:p>
            <a:pPr>
              <a:lnSpc>
                <a:spcPct val="110000"/>
              </a:lnSpc>
            </a:pPr>
            <a:r>
              <a:rPr lang="en-US" altLang="ko-KR" dirty="0" smtClean="0"/>
              <a:t>Jacob</a:t>
            </a:r>
            <a:r>
              <a:rPr lang="ko-KR" altLang="en-US" dirty="0" smtClean="0"/>
              <a:t> </a:t>
            </a:r>
            <a:r>
              <a:rPr lang="en-US" altLang="ko-KR" dirty="0" smtClean="0"/>
              <a:t>Lew </a:t>
            </a:r>
            <a:r>
              <a:rPr lang="ko-KR" altLang="en-US" dirty="0" err="1" smtClean="0"/>
              <a:t>미재무장관은</a:t>
            </a:r>
            <a:r>
              <a:rPr lang="en-US" altLang="ko-KR" dirty="0" smtClean="0"/>
              <a:t> “</a:t>
            </a:r>
            <a:r>
              <a:rPr lang="ko-KR" altLang="en-US" dirty="0" smtClean="0"/>
              <a:t>중국은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오직 시장 혼란 상황</a:t>
            </a:r>
            <a:r>
              <a:rPr lang="en-US" altLang="ko-KR" dirty="0" smtClean="0"/>
              <a:t>(disorderly market conditions)</a:t>
            </a:r>
            <a:r>
              <a:rPr lang="ko-KR" altLang="en-US" dirty="0" smtClean="0"/>
              <a:t>에서만 외환시장에 개입할 것이며 시장지향적 환율로 이행하기 위한 추가적 조치를 고려하고 있다</a:t>
            </a:r>
            <a:r>
              <a:rPr lang="en-US" altLang="ko-KR" dirty="0" smtClean="0"/>
              <a:t>＂</a:t>
            </a:r>
            <a:r>
              <a:rPr lang="ko-KR" altLang="en-US" dirty="0" smtClean="0"/>
              <a:t>는 점에 대해 중국과 의견의 일치를 보았다고 언급 </a:t>
            </a:r>
            <a:r>
              <a:rPr lang="en-US" altLang="ko-KR" dirty="0" smtClean="0"/>
              <a:t>(WSJ)</a:t>
            </a:r>
            <a:endParaRPr lang="en-US" altLang="ko-KR" dirty="0"/>
          </a:p>
        </p:txBody>
      </p:sp>
      <p:graphicFrame>
        <p:nvGraphicFramePr>
          <p:cNvPr id="4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205927"/>
              </p:ext>
            </p:extLst>
          </p:nvPr>
        </p:nvGraphicFramePr>
        <p:xfrm>
          <a:off x="8215586" y="2300889"/>
          <a:ext cx="2946400" cy="209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63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중국의 평가절하 전망</a:t>
            </a:r>
            <a:r>
              <a:rPr lang="en-US" altLang="ko-KR" dirty="0" smtClean="0"/>
              <a:t>(II)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8000" y="1866900"/>
            <a:ext cx="6527800" cy="427989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sz="3500" dirty="0" smtClean="0"/>
              <a:t>언제가 </a:t>
            </a:r>
            <a:r>
              <a:rPr lang="en-US" altLang="ko-KR" sz="3500" dirty="0" smtClean="0"/>
              <a:t>“</a:t>
            </a:r>
            <a:r>
              <a:rPr lang="en-US" altLang="ko-KR" sz="3500" dirty="0"/>
              <a:t>disorderly market </a:t>
            </a:r>
            <a:r>
              <a:rPr lang="en-US" altLang="ko-KR" sz="3500" dirty="0" smtClean="0"/>
              <a:t>conditions”</a:t>
            </a:r>
            <a:r>
              <a:rPr lang="ko-KR" altLang="en-US" sz="3500" dirty="0" smtClean="0"/>
              <a:t>이고 이 때 어떠한 방향의 개입을 할 것인가</a:t>
            </a:r>
            <a:r>
              <a:rPr lang="en-US" altLang="ko-KR" sz="3500" dirty="0" smtClean="0"/>
              <a:t>?</a:t>
            </a:r>
            <a:r>
              <a:rPr lang="ko-KR" altLang="en-US" sz="3500" dirty="0" smtClean="0"/>
              <a:t> </a:t>
            </a:r>
            <a:endParaRPr lang="en-US" altLang="ko-KR" sz="3500" dirty="0" smtClean="0"/>
          </a:p>
          <a:p>
            <a:pPr>
              <a:lnSpc>
                <a:spcPct val="120000"/>
              </a:lnSpc>
            </a:pPr>
            <a:endParaRPr lang="en-US" altLang="ko-KR" sz="3500" dirty="0"/>
          </a:p>
          <a:p>
            <a:pPr>
              <a:lnSpc>
                <a:spcPct val="120000"/>
              </a:lnSpc>
            </a:pPr>
            <a:r>
              <a:rPr lang="ko-KR" altLang="en-US" sz="3500" dirty="0" smtClean="0"/>
              <a:t>미국 금리인상으로 신흥국 시장이 충</a:t>
            </a:r>
            <a:r>
              <a:rPr lang="ko-KR" altLang="en-US" sz="3500" dirty="0"/>
              <a:t>격</a:t>
            </a:r>
            <a:r>
              <a:rPr lang="ko-KR" altLang="en-US" sz="3500" dirty="0" smtClean="0"/>
              <a:t>을 받는 상황이 그러한 경우</a:t>
            </a:r>
            <a:r>
              <a:rPr lang="en-US" altLang="ko-KR" sz="3500" dirty="0" smtClean="0"/>
              <a:t>?</a:t>
            </a:r>
          </a:p>
          <a:p>
            <a:pPr>
              <a:lnSpc>
                <a:spcPct val="120000"/>
              </a:lnSpc>
            </a:pPr>
            <a:endParaRPr lang="en-US" altLang="ko-KR" sz="3500" dirty="0"/>
          </a:p>
          <a:p>
            <a:pPr>
              <a:lnSpc>
                <a:spcPct val="120000"/>
              </a:lnSpc>
            </a:pPr>
            <a:r>
              <a:rPr lang="ko-KR" altLang="en-US" sz="3500" dirty="0" smtClean="0"/>
              <a:t>이 때 중국은 자연스럽게 위안화의 절하를 용인할 수 있고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경우에 따라서는 평가절하 압력이 클 때 오히려 달러 매도 개입을 통해 위안화 가치의 급락을 저지할 수도 있을 것임</a:t>
            </a:r>
            <a:r>
              <a:rPr lang="en-US" altLang="ko-KR" sz="3500" dirty="0" smtClean="0"/>
              <a:t>.</a:t>
            </a:r>
          </a:p>
          <a:p>
            <a:pPr>
              <a:lnSpc>
                <a:spcPct val="120000"/>
              </a:lnSpc>
            </a:pPr>
            <a:endParaRPr lang="en-US" altLang="ko-KR" sz="3500" dirty="0"/>
          </a:p>
          <a:p>
            <a:pPr>
              <a:lnSpc>
                <a:spcPct val="120000"/>
              </a:lnSpc>
            </a:pPr>
            <a:r>
              <a:rPr lang="en-US" altLang="ko-KR" sz="3500" dirty="0" smtClean="0"/>
              <a:t>2014.7</a:t>
            </a:r>
            <a:r>
              <a:rPr lang="ko-KR" altLang="en-US" sz="3500" dirty="0" smtClean="0"/>
              <a:t>월 이후 중국 외환보유액의 감소는 자본유출에 대응하여 위안화 가치를 유지하고자 하는 의지의 결과 </a:t>
            </a:r>
            <a:r>
              <a:rPr lang="en-US" altLang="ko-KR" sz="3500" dirty="0" smtClean="0"/>
              <a:t>– </a:t>
            </a:r>
            <a:r>
              <a:rPr lang="ko-KR" altLang="en-US" sz="3500" dirty="0" smtClean="0"/>
              <a:t>향후에도 유지될 가능성</a:t>
            </a:r>
            <a:endParaRPr lang="en-US" altLang="ko-KR" sz="3500" dirty="0" smtClean="0"/>
          </a:p>
          <a:p>
            <a:endParaRPr lang="en-US" altLang="ko-KR" sz="3500" dirty="0"/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4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978044"/>
              </p:ext>
            </p:extLst>
          </p:nvPr>
        </p:nvGraphicFramePr>
        <p:xfrm>
          <a:off x="7429500" y="2717800"/>
          <a:ext cx="4572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40800" y="2146300"/>
            <a:ext cx="285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중국의 외환보유액 추이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7745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96959"/>
            <a:ext cx="10515600" cy="1325563"/>
          </a:xfrm>
        </p:spPr>
        <p:txBody>
          <a:bodyPr/>
          <a:lstStyle/>
          <a:p>
            <a:r>
              <a:rPr lang="ko-KR" altLang="en-US" dirty="0" smtClean="0"/>
              <a:t>한국에 미치는 영향과 대응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556384"/>
            <a:ext cx="10515600" cy="47077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ko-KR" altLang="en-US" sz="1800" dirty="0" smtClean="0"/>
              <a:t>향후 미국 금리인상 이후 </a:t>
            </a:r>
            <a:r>
              <a:rPr lang="ko-KR" altLang="en-US" sz="1800" dirty="0" err="1" smtClean="0"/>
              <a:t>미달러</a:t>
            </a:r>
            <a:r>
              <a:rPr lang="ko-KR" altLang="en-US" sz="1800" dirty="0" smtClean="0"/>
              <a:t> 및 위안화의 변화에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관해 다양한 시나리오 가능하고 한국에 미치는 영향도 달라질 것임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10000"/>
              </a:lnSpc>
            </a:pPr>
            <a:endParaRPr lang="en-US" altLang="ko-KR" sz="1800" dirty="0"/>
          </a:p>
          <a:p>
            <a:pPr>
              <a:lnSpc>
                <a:spcPct val="110000"/>
              </a:lnSpc>
            </a:pPr>
            <a:r>
              <a:rPr lang="ko-KR" altLang="en-US" sz="1800" dirty="0" smtClean="0"/>
              <a:t>시나리오 </a:t>
            </a:r>
            <a:r>
              <a:rPr lang="en-US" altLang="ko-KR" sz="1800" dirty="0" smtClean="0"/>
              <a:t>I)</a:t>
            </a:r>
            <a:r>
              <a:rPr lang="ko-KR" altLang="en-US" sz="1800" dirty="0" smtClean="0"/>
              <a:t> 미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금리인상에도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불구하고 중국이 위안화의 약세를 용인하기보다는 국제통화로의 위상 유지 위해 </a:t>
            </a:r>
            <a:r>
              <a:rPr lang="ko-KR" altLang="en-US" sz="1800" dirty="0" err="1" smtClean="0"/>
              <a:t>대달러</a:t>
            </a:r>
            <a:r>
              <a:rPr lang="ko-KR" altLang="en-US" sz="1800" dirty="0" smtClean="0"/>
              <a:t> 환율 안정 추구</a:t>
            </a:r>
            <a:r>
              <a:rPr lang="en-US" altLang="ko-KR" sz="1800" dirty="0" smtClean="0"/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이는 원화의 달러 및 위안화 대비 가치 하락을 의미</a:t>
            </a:r>
            <a:endParaRPr lang="en-US" altLang="ko-KR" sz="1800" dirty="0"/>
          </a:p>
          <a:p>
            <a:pPr>
              <a:lnSpc>
                <a:spcPct val="110000"/>
              </a:lnSpc>
            </a:pPr>
            <a:endParaRPr lang="en-US" altLang="ko-KR" sz="1800" dirty="0" smtClean="0"/>
          </a:p>
          <a:p>
            <a:pPr>
              <a:lnSpc>
                <a:spcPct val="110000"/>
              </a:lnSpc>
            </a:pPr>
            <a:r>
              <a:rPr lang="ko-KR" altLang="en-US" sz="1800" dirty="0" smtClean="0"/>
              <a:t>시나리오</a:t>
            </a:r>
            <a:r>
              <a:rPr lang="en-US" altLang="ko-KR" sz="1800" dirty="0" smtClean="0"/>
              <a:t> II)</a:t>
            </a:r>
            <a:r>
              <a:rPr lang="ko-KR" altLang="en-US" sz="1800" dirty="0" smtClean="0"/>
              <a:t> 미 금리인상에 대해 중국이 실효환율 안정을 추구하면서 위안화는 </a:t>
            </a:r>
            <a:r>
              <a:rPr lang="ko-KR" altLang="en-US" sz="1800" dirty="0" err="1" smtClean="0"/>
              <a:t>대달러</a:t>
            </a:r>
            <a:r>
              <a:rPr lang="ko-KR" altLang="en-US" sz="1800" dirty="0" smtClean="0"/>
              <a:t> 약세를 보이게 되는 경우</a:t>
            </a:r>
            <a:endParaRPr lang="en-US" altLang="ko-KR" sz="1800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이는 원화가 달러 대비 약세이나 위안화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 대비 안정세를 의미</a:t>
            </a:r>
            <a:endParaRPr lang="en-US" altLang="ko-KR" sz="1800" dirty="0" smtClean="0"/>
          </a:p>
          <a:p>
            <a:pPr>
              <a:lnSpc>
                <a:spcPct val="110000"/>
              </a:lnSpc>
            </a:pPr>
            <a:endParaRPr lang="en-US" altLang="ko-KR" sz="1800" dirty="0"/>
          </a:p>
          <a:p>
            <a:pPr>
              <a:lnSpc>
                <a:spcPct val="110000"/>
              </a:lnSpc>
            </a:pPr>
            <a:r>
              <a:rPr lang="ko-KR" altLang="en-US" sz="1800" dirty="0" smtClean="0"/>
              <a:t>시나리오 </a:t>
            </a:r>
            <a:r>
              <a:rPr lang="en-US" altLang="ko-KR" sz="1800" dirty="0" smtClean="0"/>
              <a:t>III) </a:t>
            </a:r>
            <a:r>
              <a:rPr lang="ko-KR" altLang="en-US" sz="1800" dirty="0" smtClean="0"/>
              <a:t>미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금리인상으로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신흥국 환율이 전반적으로 크게 절하되는 가운데 중국 통화도 절하되는 반면 원화는 상대적으로 </a:t>
            </a:r>
            <a:r>
              <a:rPr lang="ko-KR" altLang="en-US" sz="1800" dirty="0" err="1" smtClean="0"/>
              <a:t>견조한</a:t>
            </a:r>
            <a:r>
              <a:rPr lang="ko-KR" altLang="en-US" sz="1800" dirty="0" smtClean="0"/>
              <a:t> 상태를 </a:t>
            </a:r>
            <a:r>
              <a:rPr lang="ko-KR" altLang="en-US" sz="1800" dirty="0"/>
              <a:t>유</a:t>
            </a:r>
            <a:r>
              <a:rPr lang="ko-KR" altLang="en-US" sz="1800" dirty="0" smtClean="0"/>
              <a:t>지하는 경우</a:t>
            </a:r>
            <a:endParaRPr lang="en-US" altLang="ko-KR" sz="1800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이는 </a:t>
            </a:r>
            <a:r>
              <a:rPr lang="ko-KR" altLang="en-US" sz="1800" dirty="0" smtClean="0"/>
              <a:t>원화가 달러 대비 미세한 약세를 보이지만 위안화 대비 강세를 보이는 것을 의미</a:t>
            </a:r>
            <a:endParaRPr lang="en-US" altLang="ko-KR" sz="1800" dirty="0" smtClean="0"/>
          </a:p>
          <a:p>
            <a:pPr>
              <a:lnSpc>
                <a:spcPct val="110000"/>
              </a:lnSpc>
            </a:pPr>
            <a:endParaRPr lang="en-US" altLang="ko-KR" sz="1800" dirty="0"/>
          </a:p>
          <a:p>
            <a:pPr>
              <a:lnSpc>
                <a:spcPct val="110000"/>
              </a:lnSpc>
            </a:pPr>
            <a:r>
              <a:rPr lang="ko-KR" altLang="en-US" sz="1800" dirty="0" smtClean="0"/>
              <a:t>현 상항에서 </a:t>
            </a:r>
            <a:r>
              <a:rPr lang="ko-KR" altLang="en-US" sz="1800" dirty="0" err="1" smtClean="0"/>
              <a:t>시나리오별</a:t>
            </a:r>
            <a:r>
              <a:rPr lang="ko-KR" altLang="en-US" sz="1800" dirty="0" smtClean="0"/>
              <a:t> 발생 확률을 부여하는 것은 의미 없고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다양한 상황이 가능함을 인식하고 개별 주체 및 정부는 </a:t>
            </a:r>
            <a:r>
              <a:rPr lang="ko-KR" altLang="en-US" sz="1800" dirty="0" err="1" smtClean="0"/>
              <a:t>상황별</a:t>
            </a:r>
            <a:r>
              <a:rPr lang="ko-KR" altLang="en-US" sz="1800" dirty="0" smtClean="0"/>
              <a:t> 대응방안 마련을 해야 할 것임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10000"/>
              </a:lnSpc>
            </a:pPr>
            <a:endParaRPr lang="en-US" altLang="ko-KR" sz="1800" dirty="0"/>
          </a:p>
          <a:p>
            <a:pPr>
              <a:lnSpc>
                <a:spcPct val="110000"/>
              </a:lnSpc>
            </a:pPr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6177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551</Words>
  <Application>Microsoft Office PowerPoint</Application>
  <PresentationFormat>사용자 지정</PresentationFormat>
  <Paragraphs>71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&lt;토론&gt;  미국 금리인상 및 중국 환율 평가절하 전망과 한국에 미치는 영향</vt:lpstr>
      <vt:lpstr>미국 금리인상 전망 – 세 가지 측면 주목</vt:lpstr>
      <vt:lpstr>미국 FOMC 성명서 비교</vt:lpstr>
      <vt:lpstr>신흥국 주요지표의 변화</vt:lpstr>
      <vt:lpstr>QE로 인한 본원통화 급증 불구 통화량 증가폭은 상대적으로 미미</vt:lpstr>
      <vt:lpstr>금리인상을 서두르지 않을 것으로 예상되나 불확실성 존재  </vt:lpstr>
      <vt:lpstr>중국의 평가절하 전망(I)</vt:lpstr>
      <vt:lpstr>중국의 평가절하 전망(II)</vt:lpstr>
      <vt:lpstr>한국에 미치는 영향과 대응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채희율</dc:creator>
  <cp:lastModifiedBy>Chai</cp:lastModifiedBy>
  <cp:revision>34</cp:revision>
  <dcterms:created xsi:type="dcterms:W3CDTF">2015-09-17T08:44:43Z</dcterms:created>
  <dcterms:modified xsi:type="dcterms:W3CDTF">2015-09-21T01:29:08Z</dcterms:modified>
</cp:coreProperties>
</file>